
<file path=[Content_Types].xml><?xml version="1.0" encoding="utf-8"?>
<Types xmlns="http://schemas.openxmlformats.org/package/2006/content-types">
  <Default Extension="fntdata" ContentType="application/x-fontdat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59" r:id="rId1"/>
  </p:sldMasterIdLst>
  <p:notesMasterIdLst>
    <p:notesMasterId r:id="rId25"/>
  </p:notesMasterIdLst>
  <p:sldIdLst>
    <p:sldId id="256" r:id="rId2"/>
    <p:sldId id="257" r:id="rId3"/>
    <p:sldId id="258" r:id="rId4"/>
    <p:sldId id="259" r:id="rId5"/>
    <p:sldId id="261" r:id="rId6"/>
    <p:sldId id="262" r:id="rId7"/>
    <p:sldId id="279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</p:sldIdLst>
  <p:sldSz cx="9144000" cy="5143500" type="screen16x9"/>
  <p:notesSz cx="6858000" cy="9144000"/>
  <p:embeddedFontLst>
    <p:embeddedFont>
      <p:font typeface="Caveat" panose="020B0604020202020204" charset="0"/>
      <p:regular r:id="rId26"/>
      <p:bold r:id="rId2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A13CBF24-FE5E-4788-A2EB-6FE3314DF775}">
  <a:tblStyle styleId="{A13CBF24-FE5E-4788-A2EB-6FE3314DF775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4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g2ab94fa0e14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9" name="Google Shape;59;g2ab94fa0e14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g2adb955ed47_1_4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g2adb955ed47_1_4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ab94fa0e14_0_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ab94fa0e14_0_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g2ab94fa0e14_0_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3" name="Google Shape;83;g2ab94fa0e14_0_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g2ab94fa0e14_0_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" name="Google Shape;89;g2ab94fa0e14_0_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g2ab94fa0e14_0_6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5" name="Google Shape;95;g2ab94fa0e14_0_6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g2adb955ed47_1_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1" name="Google Shape;101;g2adb955ed47_1_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ab94fa0e14_0_1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ab94fa0e14_0_1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adb955ed47_1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adb955ed47_1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g2adc3f2210e_2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" name="Google Shape;119;g2adc3f2210e_2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Google Shape;124;g2adc3f2210e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5" name="Google Shape;125;g2adc3f2210e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g2adb955ed47_1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1" name="Google Shape;131;g2adb955ed47_1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g2ab94fa0e14_0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7" name="Google Shape;137;g2ab94fa0e14_0_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g2adb955ed47_1_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Google Shape;142;g2adb955ed47_1_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2adb955ed47_1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2adb955ed47_1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g2adb955ed47_1_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4" name="Google Shape;154;g2adb955ed47_1_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g2adb955ed47_1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0" name="Google Shape;160;g2adb955ed47_1_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2adc3f2210e_2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2adc3f2210e_2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2adb955ed47_1_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2adb955ed47_1_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g2adb955ed47_1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8" name="Google Shape;178;g2adb955ed47_1_4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g2adb955ed47_1_5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4" name="Google Shape;184;g2adb955ed47_1_5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cs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dipsy.cz/prihlaska/intro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prihlaskynastredni.cz/zakladni-skola.html" TargetMode="External"/><Relationship Id="rId4" Type="http://schemas.openxmlformats.org/officeDocument/2006/relationships/hyperlink" Target="http://www.prihlaskynastredni.cz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CJ2Zv556_GI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youtube.com/watch?v=aQveHvbCQ70&amp;t=17s" TargetMode="External"/><Relationship Id="rId4" Type="http://schemas.openxmlformats.org/officeDocument/2006/relationships/hyperlink" Target="https://www.youtube.com/watch?v=Q4YjKGuO3T0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s://tau.cermat.cz/" TargetMode="Externa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5" Type="http://schemas.openxmlformats.org/officeDocument/2006/relationships/hyperlink" Target="https://www.msmt.cz/file/58614/" TargetMode="External"/><Relationship Id="rId4" Type="http://schemas.openxmlformats.org/officeDocument/2006/relationships/hyperlink" Target="https://www.msmt.cz/file/58615/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smt.cz/file/61747/" TargetMode="Externa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6" Type="http://schemas.openxmlformats.org/officeDocument/2006/relationships/hyperlink" Target="https://www.msmt.cz/file/61719/" TargetMode="External"/><Relationship Id="rId5" Type="http://schemas.openxmlformats.org/officeDocument/2006/relationships/hyperlink" Target="https://www.msmt.cz/file/61728/" TargetMode="External"/><Relationship Id="rId4" Type="http://schemas.openxmlformats.org/officeDocument/2006/relationships/hyperlink" Target="https://www.msmt.cz/file/61748/" TargetMode="Externa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gajdova@skolapist.cz" TargetMode="External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0" y="744575"/>
            <a:ext cx="8520600" cy="13059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dirty="0"/>
              <a:t>Přijímací řízení 2027</a:t>
            </a:r>
            <a:endParaRPr dirty="0"/>
          </a:p>
        </p:txBody>
      </p:sp>
      <p:sp>
        <p:nvSpPr>
          <p:cNvPr id="55" name="Google Shape;55;p13"/>
          <p:cNvSpPr txBox="1">
            <a:spLocks noGrp="1"/>
          </p:cNvSpPr>
          <p:nvPr>
            <p:ph type="subTitle" idx="1"/>
          </p:nvPr>
        </p:nvSpPr>
        <p:spPr>
          <a:xfrm>
            <a:off x="311700" y="2199000"/>
            <a:ext cx="8520600" cy="2767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>
                <a:solidFill>
                  <a:schemeClr val="tx1"/>
                </a:solidFill>
              </a:rPr>
              <a:t>Jak podat přihlášky na střední školy</a:t>
            </a:r>
            <a:endParaRPr b="1" u="sng" dirty="0">
              <a:solidFill>
                <a:schemeClr val="tx1"/>
              </a:solidFill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Možnosti, jak podat přihlášky:</a:t>
            </a:r>
            <a:endParaRPr b="1" u="sng" dirty="0"/>
          </a:p>
        </p:txBody>
      </p:sp>
      <p:sp>
        <p:nvSpPr>
          <p:cNvPr id="62" name="Google Shape;62;p1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40000" lnSpcReduction="20000"/>
          </a:bodyPr>
          <a:lstStyle/>
          <a:p>
            <a:pPr marL="457200" lvl="0" indent="-307547" algn="l" rtl="0"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cs" sz="4973" dirty="0">
                <a:solidFill>
                  <a:schemeClr val="tx1"/>
                </a:solidFill>
              </a:rPr>
              <a:t>ELEKTRONICKÁ PŘIHLÁŠKA V SYSTÉMU DIPSY</a:t>
            </a:r>
            <a:endParaRPr sz="4973" dirty="0">
              <a:solidFill>
                <a:schemeClr val="tx1"/>
              </a:solidFill>
            </a:endParaRPr>
          </a:p>
          <a:p>
            <a:pPr marL="457200" lvl="0" indent="-307547" algn="l" rtl="0">
              <a:spcBef>
                <a:spcPts val="0"/>
              </a:spcBef>
              <a:spcAft>
                <a:spcPts val="0"/>
              </a:spcAft>
              <a:buSzPct val="100000"/>
              <a:buAutoNum type="arabicPeriod"/>
            </a:pPr>
            <a:r>
              <a:rPr lang="cs" sz="4973" dirty="0">
                <a:solidFill>
                  <a:schemeClr val="tx1"/>
                </a:solidFill>
              </a:rPr>
              <a:t>PAPÍROVÝ TISKOPIS </a:t>
            </a:r>
            <a:endParaRPr sz="4973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sz="4973"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sz="4973" dirty="0">
                <a:solidFill>
                  <a:schemeClr val="tx1"/>
                </a:solidFill>
              </a:rPr>
              <a:t>DIPSY = Digitální přihlašovací systém </a:t>
            </a:r>
            <a:r>
              <a:rPr lang="cs-CZ" sz="4973" dirty="0">
                <a:solidFill>
                  <a:schemeClr val="tx1"/>
                </a:solidFill>
                <a:hlinkClick r:id="rId3"/>
              </a:rPr>
              <a:t>https://dipsy.cz/prihlaska/intro</a:t>
            </a:r>
            <a:endParaRPr sz="4973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sz="4973" dirty="0">
                <a:solidFill>
                  <a:schemeClr val="tx1"/>
                </a:solidFill>
              </a:rPr>
              <a:t>Najdete jej na webu: </a:t>
            </a:r>
            <a:r>
              <a:rPr lang="cs" sz="4973" u="sng" dirty="0">
                <a:solidFill>
                  <a:schemeClr val="tx1"/>
                </a:solidFill>
              </a:rPr>
              <a:t>https://www.dipsy.cz/</a:t>
            </a:r>
            <a:endParaRPr sz="4973" dirty="0">
              <a:solidFill>
                <a:schemeClr val="tx1"/>
              </a:solidFill>
            </a:endParaRPr>
          </a:p>
          <a:p>
            <a:pPr marL="457200" lvl="0" indent="-307547" algn="l" rtl="0">
              <a:spcBef>
                <a:spcPts val="1200"/>
              </a:spcBef>
              <a:spcAft>
                <a:spcPts val="0"/>
              </a:spcAft>
              <a:buSzPct val="100000"/>
              <a:buChar char="+"/>
            </a:pPr>
            <a:r>
              <a:rPr lang="cs" sz="4973" dirty="0">
                <a:solidFill>
                  <a:schemeClr val="tx1"/>
                </a:solidFill>
              </a:rPr>
              <a:t>proklik i na webu </a:t>
            </a:r>
            <a:r>
              <a:rPr lang="cs" sz="4973" u="sng" dirty="0">
                <a:solidFill>
                  <a:schemeClr val="tx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www.prihlaskynastredni.cz</a:t>
            </a:r>
            <a:endParaRPr lang="cs" sz="4973" u="sng" dirty="0">
              <a:solidFill>
                <a:schemeClr val="tx1"/>
              </a:solidFill>
            </a:endParaRPr>
          </a:p>
          <a:p>
            <a:pPr marL="149653" lvl="0" indent="0" algn="l" rtl="0">
              <a:spcBef>
                <a:spcPts val="1200"/>
              </a:spcBef>
              <a:spcAft>
                <a:spcPts val="0"/>
              </a:spcAft>
              <a:buSzPct val="100000"/>
              <a:buNone/>
            </a:pPr>
            <a:r>
              <a:rPr lang="cs" sz="4973" u="sng" dirty="0">
                <a:solidFill>
                  <a:schemeClr val="tx1"/>
                </a:solidFill>
              </a:rPr>
              <a:t> </a:t>
            </a:r>
            <a:r>
              <a:rPr lang="cs-CZ" sz="4973" u="sng" dirty="0">
                <a:solidFill>
                  <a:schemeClr val="tx1"/>
                </a:solidFill>
                <a:hlinkClick r:id="rId5"/>
              </a:rPr>
              <a:t>https://www.prihlaskynastredni.cz/zakladni-skola.html</a:t>
            </a:r>
            <a:endParaRPr sz="4973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275"/>
              <a:buFont typeface="Arial"/>
              <a:buNone/>
            </a:pPr>
            <a:r>
              <a:rPr lang="cs" sz="4973" dirty="0">
                <a:solidFill>
                  <a:schemeClr val="tx1"/>
                </a:solidFill>
              </a:rPr>
              <a:t>Zde i videonávod, jak vyplnit přihlášku.</a:t>
            </a:r>
            <a:endParaRPr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6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6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Informační videa</a:t>
            </a:r>
            <a:endParaRPr b="1" u="sng" dirty="0"/>
          </a:p>
        </p:txBody>
      </p:sp>
      <p:sp>
        <p:nvSpPr>
          <p:cNvPr id="68" name="Google Shape;68;p1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>
                <a:solidFill>
                  <a:schemeClr val="tx1"/>
                </a:solidFill>
              </a:rPr>
              <a:t>Vysvětlení algoritmu rozřazování uchazečů na školy:</a:t>
            </a:r>
            <a:endParaRPr b="1" u="sng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-CZ" b="1" u="sng" dirty="0">
                <a:solidFill>
                  <a:schemeClr val="tx1"/>
                </a:solidFill>
                <a:hlinkClick r:id="rId3"/>
              </a:rPr>
              <a:t>https://www.youtube.com/watch?v=CJ2Zv556_GI</a:t>
            </a:r>
            <a:endParaRPr lang="cs" b="1" u="sng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b="1" u="sng" dirty="0">
                <a:solidFill>
                  <a:schemeClr val="tx1"/>
                </a:solidFill>
              </a:rPr>
              <a:t>Jak na přihlášku v systému DIPSY:</a:t>
            </a: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-CZ" b="1" u="sng" dirty="0">
                <a:solidFill>
                  <a:schemeClr val="tx1"/>
                </a:solidFill>
                <a:hlinkClick r:id="rId4"/>
              </a:rPr>
              <a:t>https://www.youtube.com/watch?v=Q4YjKGuO3T0</a:t>
            </a:r>
            <a:endParaRPr b="1" u="sng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-CZ" b="1" u="sng" dirty="0">
                <a:solidFill>
                  <a:schemeClr val="tx1"/>
                </a:solidFill>
              </a:rPr>
              <a:t>Jak postupovat při vyplňování přihlášek na střední školu: </a:t>
            </a:r>
            <a:endParaRPr b="1" u="sng" dirty="0">
              <a:solidFill>
                <a:schemeClr val="tx1"/>
              </a:solidFill>
            </a:endParaRPr>
          </a:p>
          <a:p>
            <a:pPr marL="0" lvl="0" indent="0">
              <a:spcBef>
                <a:spcPts val="1200"/>
              </a:spcBef>
              <a:buNone/>
            </a:pPr>
            <a:r>
              <a:rPr lang="cs-CZ" u="sng" dirty="0">
                <a:solidFill>
                  <a:srgbClr val="FF0000"/>
                </a:solidFill>
                <a:hlinkClick r:id="rId5"/>
              </a:rPr>
              <a:t>https://www.youtube.com/watch?v=aQveHvbCQ70&amp;t=17s</a:t>
            </a:r>
            <a:endParaRPr u="sng" dirty="0">
              <a:solidFill>
                <a:srgbClr val="FF0000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>
            <a:spLocks noGrp="1"/>
          </p:cNvSpPr>
          <p:nvPr>
            <p:ph type="title"/>
          </p:nvPr>
        </p:nvSpPr>
        <p:spPr>
          <a:xfrm>
            <a:off x="311700" y="2882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cs" sz="2200" b="1" u="sng" dirty="0">
                <a:solidFill>
                  <a:schemeClr val="tx1"/>
                </a:solidFill>
              </a:rPr>
              <a:t>ELEKTRONICKÁ PŘIHLÁŠKA (pomocí elektronické identity - např. Bankovní identita, Mobilní klíč e-Governmentu…)</a:t>
            </a:r>
            <a:endParaRPr sz="2200" b="1" u="sng" dirty="0">
              <a:solidFill>
                <a:schemeClr val="tx1"/>
              </a:solidFill>
            </a:endParaRPr>
          </a:p>
          <a:p>
            <a:pPr marL="457200" lvl="0" indent="0" algn="l" rtl="0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cs" sz="1800" dirty="0">
                <a:solidFill>
                  <a:schemeClr val="tx1"/>
                </a:solidFill>
              </a:rPr>
              <a:t> </a:t>
            </a:r>
            <a:endParaRPr dirty="0">
              <a:solidFill>
                <a:schemeClr val="tx1"/>
              </a:solidFill>
            </a:endParaRPr>
          </a:p>
        </p:txBody>
      </p:sp>
      <p:sp>
        <p:nvSpPr>
          <p:cNvPr id="74" name="Google Shape;74;p1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cs" b="1" dirty="0">
                <a:solidFill>
                  <a:schemeClr val="dk1"/>
                </a:solidFill>
                <a:highlight>
                  <a:srgbClr val="FFFFFF"/>
                </a:highlight>
              </a:rPr>
              <a:t>Jednoduchý výběr</a:t>
            </a:r>
            <a:r>
              <a:rPr lang="cs" dirty="0">
                <a:solidFill>
                  <a:schemeClr val="dk1"/>
                </a:solidFill>
                <a:highlight>
                  <a:srgbClr val="FFFFFF"/>
                </a:highlight>
              </a:rPr>
              <a:t> ze všech škol, stačí vybrat školu (včetně oboru, zaměření a formy vzdělání) a potřebné informace nemusíte hledat jinde.</a:t>
            </a:r>
            <a:endParaRPr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cs" dirty="0">
                <a:solidFill>
                  <a:schemeClr val="dk1"/>
                </a:solidFill>
                <a:highlight>
                  <a:srgbClr val="FFFFFF"/>
                </a:highlight>
              </a:rPr>
              <a:t>U každé školy/oboru vzdělání </a:t>
            </a:r>
            <a:r>
              <a:rPr lang="cs" b="1" dirty="0">
                <a:solidFill>
                  <a:schemeClr val="dk1"/>
                </a:solidFill>
                <a:highlight>
                  <a:srgbClr val="FFFFFF"/>
                </a:highlight>
              </a:rPr>
              <a:t>uvidíte počty přihlášek a přijatých uchazečů v minulých letech.</a:t>
            </a:r>
            <a:endParaRPr b="1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cs" dirty="0">
                <a:solidFill>
                  <a:schemeClr val="dk1"/>
                </a:solidFill>
                <a:highlight>
                  <a:srgbClr val="FFFFFF"/>
                </a:highlight>
              </a:rPr>
              <a:t>Můžete se </a:t>
            </a:r>
            <a:r>
              <a:rPr lang="cs" b="1" dirty="0">
                <a:solidFill>
                  <a:schemeClr val="dk1"/>
                </a:solidFill>
                <a:highlight>
                  <a:srgbClr val="FFFFFF"/>
                </a:highlight>
              </a:rPr>
              <a:t>vrátit k rozpracované přihlášce</a:t>
            </a:r>
            <a:r>
              <a:rPr lang="cs" dirty="0">
                <a:solidFill>
                  <a:schemeClr val="dk1"/>
                </a:solidFill>
                <a:highlight>
                  <a:srgbClr val="FFFFFF"/>
                </a:highlight>
              </a:rPr>
              <a:t>.</a:t>
            </a:r>
            <a:endParaRPr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cs" b="1" dirty="0">
                <a:solidFill>
                  <a:schemeClr val="dk1"/>
                </a:solidFill>
                <a:highlight>
                  <a:srgbClr val="FFFFFF"/>
                </a:highlight>
              </a:rPr>
              <a:t>Přílohy se přikládají v kopiích (fotka, scan),</a:t>
            </a:r>
            <a:r>
              <a:rPr lang="cs" dirty="0">
                <a:solidFill>
                  <a:schemeClr val="dk1"/>
                </a:solidFill>
                <a:highlight>
                  <a:srgbClr val="FFFFFF"/>
                </a:highlight>
              </a:rPr>
              <a:t> stačí si ponechat pro potřeby ověření u sebe 1 originál každé přílohy. </a:t>
            </a:r>
            <a:r>
              <a:rPr lang="cs" b="1" dirty="0">
                <a:solidFill>
                  <a:schemeClr val="dk1"/>
                </a:solidFill>
                <a:highlight>
                  <a:srgbClr val="FFFFFF"/>
                </a:highlight>
              </a:rPr>
              <a:t>Pozvánka ke zkouškám přijde elektronicky.</a:t>
            </a:r>
            <a:endParaRPr b="1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AutoNum type="arabicPeriod"/>
            </a:pPr>
            <a:r>
              <a:rPr lang="cs" dirty="0">
                <a:solidFill>
                  <a:schemeClr val="dk1"/>
                </a:solidFill>
                <a:highlight>
                  <a:srgbClr val="FFFFFF"/>
                </a:highlight>
              </a:rPr>
              <a:t>Po vyhodnocení </a:t>
            </a:r>
            <a:r>
              <a:rPr lang="cs" b="1" dirty="0">
                <a:solidFill>
                  <a:schemeClr val="dk1"/>
                </a:solidFill>
                <a:highlight>
                  <a:srgbClr val="FFFFFF"/>
                </a:highlight>
              </a:rPr>
              <a:t>uvidíte výsledky svého dítěte</a:t>
            </a:r>
            <a:r>
              <a:rPr lang="cs" dirty="0">
                <a:solidFill>
                  <a:schemeClr val="dk1"/>
                </a:solidFill>
                <a:highlight>
                  <a:srgbClr val="FFFFFF"/>
                </a:highlight>
              </a:rPr>
              <a:t> u testů jednotné přijímací zkoušky.</a:t>
            </a:r>
            <a:endParaRPr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457200" lvl="0" indent="0" algn="l" rtl="0">
              <a:lnSpc>
                <a:spcPct val="115000"/>
              </a:lnSpc>
              <a:spcBef>
                <a:spcPts val="0"/>
              </a:spcBef>
              <a:spcAft>
                <a:spcPts val="1200"/>
              </a:spcAft>
              <a:buNone/>
            </a:pPr>
            <a:r>
              <a:rPr lang="cs" sz="2000" b="1" u="sng" dirty="0">
                <a:solidFill>
                  <a:schemeClr val="tx1"/>
                </a:solidFill>
              </a:rPr>
              <a:t>PAPÍROVÝ TISKOPIS / FORMULÁŘ PŘIHLÁŠKY</a:t>
            </a:r>
            <a:endParaRPr sz="2000" b="1" u="sng" dirty="0">
              <a:solidFill>
                <a:schemeClr val="tx1"/>
              </a:solidFill>
            </a:endParaRPr>
          </a:p>
        </p:txBody>
      </p:sp>
      <p:sp>
        <p:nvSpPr>
          <p:cNvPr id="86" name="Google Shape;86;p1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cs" sz="1900" dirty="0">
                <a:solidFill>
                  <a:schemeClr val="dk1"/>
                </a:solidFill>
                <a:highlight>
                  <a:srgbClr val="FFFFFF"/>
                </a:highlight>
              </a:rPr>
              <a:t>Vyplníte </a:t>
            </a:r>
            <a:r>
              <a:rPr lang="cs" sz="1900" b="1" dirty="0">
                <a:solidFill>
                  <a:schemeClr val="dk1"/>
                </a:solidFill>
                <a:highlight>
                  <a:srgbClr val="FFFFFF"/>
                </a:highlight>
              </a:rPr>
              <a:t>klasickou listinnou přihlášku a doručíte ji</a:t>
            </a:r>
            <a:r>
              <a:rPr lang="cs" sz="1900" dirty="0">
                <a:solidFill>
                  <a:schemeClr val="dk1"/>
                </a:solidFill>
                <a:highlight>
                  <a:srgbClr val="FFFFFF"/>
                </a:highlight>
              </a:rPr>
              <a:t> do každé zvolené školy. </a:t>
            </a:r>
            <a:endParaRPr sz="19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cs" sz="1900" b="1" dirty="0">
                <a:solidFill>
                  <a:schemeClr val="dk1"/>
                </a:solidFill>
                <a:highlight>
                  <a:srgbClr val="FFFFFF"/>
                </a:highlight>
              </a:rPr>
              <a:t>Ke každé přihlášce přiložíte všechny přílohy</a:t>
            </a:r>
            <a:r>
              <a:rPr lang="cs" sz="1900" dirty="0">
                <a:solidFill>
                  <a:schemeClr val="dk1"/>
                </a:solidFill>
                <a:highlight>
                  <a:srgbClr val="FFFFFF"/>
                </a:highlight>
              </a:rPr>
              <a:t>, které daná škola/obor požaduje. </a:t>
            </a:r>
            <a:endParaRPr sz="19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cs" sz="1900" b="1" dirty="0">
                <a:solidFill>
                  <a:schemeClr val="dk1"/>
                </a:solidFill>
                <a:highlight>
                  <a:srgbClr val="FFFFFF"/>
                </a:highlight>
              </a:rPr>
              <a:t>Každá přihláška musí mít obory uvedené ve stejném pořadí</a:t>
            </a:r>
            <a:r>
              <a:rPr lang="cs" sz="1900" dirty="0">
                <a:solidFill>
                  <a:schemeClr val="dk1"/>
                </a:solidFill>
                <a:highlight>
                  <a:srgbClr val="FFFFFF"/>
                </a:highlight>
              </a:rPr>
              <a:t> dle zvolené priority pro přijetí.</a:t>
            </a:r>
            <a:endParaRPr sz="19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cs" sz="1900" b="1" dirty="0">
                <a:solidFill>
                  <a:schemeClr val="dk1"/>
                </a:solidFill>
                <a:highlight>
                  <a:srgbClr val="FFFFFF"/>
                </a:highlight>
              </a:rPr>
              <a:t>Pozvánka ke zkouškám</a:t>
            </a:r>
            <a:r>
              <a:rPr lang="cs" sz="1900" dirty="0">
                <a:solidFill>
                  <a:schemeClr val="dk1"/>
                </a:solidFill>
                <a:highlight>
                  <a:srgbClr val="FFFFFF"/>
                </a:highlight>
              </a:rPr>
              <a:t> Vám přijde doporučeným dopisem.</a:t>
            </a:r>
            <a:endParaRPr sz="19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457200" lvl="0" indent="-3492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900"/>
              <a:buAutoNum type="arabicPeriod"/>
            </a:pPr>
            <a:r>
              <a:rPr lang="cs" sz="1900" b="1" dirty="0">
                <a:solidFill>
                  <a:schemeClr val="dk1"/>
                </a:solidFill>
                <a:highlight>
                  <a:srgbClr val="FFFFFF"/>
                </a:highlight>
              </a:rPr>
              <a:t>Neuvidíte po vyhodnocení testů výsledky</a:t>
            </a:r>
            <a:r>
              <a:rPr lang="cs" sz="1900" dirty="0">
                <a:solidFill>
                  <a:schemeClr val="dk1"/>
                </a:solidFill>
                <a:highlight>
                  <a:srgbClr val="FFFFFF"/>
                </a:highlight>
              </a:rPr>
              <a:t> svého dítěte u jednotné přijímací zkoušky.</a:t>
            </a:r>
            <a:endParaRPr sz="19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sz="1200" dirty="0">
              <a:solidFill>
                <a:schemeClr val="dk1"/>
              </a:solidFill>
              <a:highlight>
                <a:srgbClr val="FFFFFF"/>
              </a:highligh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9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ZMĚNY</a:t>
            </a:r>
            <a:endParaRPr b="1" u="sng" dirty="0"/>
          </a:p>
        </p:txBody>
      </p:sp>
      <p:sp>
        <p:nvSpPr>
          <p:cNvPr id="92" name="Google Shape;92;p19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lnSpcReduction="10000"/>
          </a:bodyPr>
          <a:lstStyle/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AutoNum type="arabicPeriod"/>
            </a:pPr>
            <a:r>
              <a:rPr lang="cs" sz="2100" b="1" dirty="0">
                <a:solidFill>
                  <a:schemeClr val="dk1"/>
                </a:solidFill>
                <a:highlight>
                  <a:srgbClr val="FFFFFF"/>
                </a:highlight>
              </a:rPr>
              <a:t>Potvrzení od lékaře je jako samostatná příloha přihlášky </a:t>
            </a:r>
            <a:r>
              <a:rPr lang="cs" sz="2100" dirty="0">
                <a:solidFill>
                  <a:schemeClr val="dk1"/>
                </a:solidFill>
                <a:highlight>
                  <a:srgbClr val="FFFFFF"/>
                </a:highlight>
              </a:rPr>
              <a:t>(nepotvrzuje se tedy v přihlášce). </a:t>
            </a:r>
            <a:r>
              <a:rPr lang="cs" sz="2100" b="1" dirty="0">
                <a:solidFill>
                  <a:srgbClr val="FF0000"/>
                </a:solidFill>
                <a:highlight>
                  <a:srgbClr val="FFFFFF"/>
                </a:highlight>
              </a:rPr>
              <a:t>POZOR, na potvrzení od lékaře musí být správný kód oboru/oborů vzdělání!</a:t>
            </a:r>
            <a:endParaRPr sz="2100" b="1" dirty="0">
              <a:solidFill>
                <a:srgbClr val="FF0000"/>
              </a:solidFill>
              <a:highlight>
                <a:srgbClr val="FFFFFF"/>
              </a:highlight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AutoNum type="arabicPeriod"/>
            </a:pPr>
            <a:r>
              <a:rPr lang="cs" sz="2100" b="1" dirty="0">
                <a:solidFill>
                  <a:schemeClr val="dk1"/>
                </a:solidFill>
                <a:highlight>
                  <a:srgbClr val="FFFFFF"/>
                </a:highlight>
              </a:rPr>
              <a:t>Určení priority</a:t>
            </a:r>
            <a:r>
              <a:rPr lang="cs" sz="2100" dirty="0">
                <a:solidFill>
                  <a:schemeClr val="dk1"/>
                </a:solidFill>
                <a:highlight>
                  <a:srgbClr val="FFFFFF"/>
                </a:highlight>
              </a:rPr>
              <a:t> jednotlivých škol - </a:t>
            </a:r>
            <a:r>
              <a:rPr lang="cs" sz="2100" b="1" dirty="0">
                <a:solidFill>
                  <a:schemeClr val="dk1"/>
                </a:solidFill>
                <a:highlight>
                  <a:srgbClr val="FFFFFF"/>
                </a:highlight>
              </a:rPr>
              <a:t>TŘI ŠKOLY.</a:t>
            </a:r>
            <a:endParaRPr sz="2100" b="1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457200" lvl="0" indent="-3619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AutoNum type="arabicPeriod"/>
            </a:pPr>
            <a:r>
              <a:rPr lang="cs" sz="2100" b="1" dirty="0">
                <a:solidFill>
                  <a:schemeClr val="dk1"/>
                </a:solidFill>
                <a:highlight>
                  <a:srgbClr val="FFFFFF"/>
                </a:highlight>
              </a:rPr>
              <a:t>Střední školy pro obory s talentovou zkouškou vykonávají</a:t>
            </a:r>
          </a:p>
          <a:p>
            <a:pPr marL="9525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cs" sz="2100" b="1" dirty="0">
                <a:solidFill>
                  <a:schemeClr val="dk1"/>
                </a:solidFill>
                <a:highlight>
                  <a:srgbClr val="FFFFFF"/>
                </a:highlight>
              </a:rPr>
              <a:t>     přijímací řízení také až v dubnu 2027, ale mají své vlastní </a:t>
            </a:r>
          </a:p>
          <a:p>
            <a:pPr marL="9525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cs" sz="2100" b="1" dirty="0">
                <a:solidFill>
                  <a:schemeClr val="dk1"/>
                </a:solidFill>
                <a:highlight>
                  <a:srgbClr val="FFFFFF"/>
                </a:highlight>
              </a:rPr>
              <a:t>     školní kolo přijímacího řízení – od 15. března 2027. Žáci </a:t>
            </a:r>
          </a:p>
          <a:p>
            <a:pPr marL="9525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cs" sz="2100" b="1" dirty="0">
                <a:solidFill>
                  <a:schemeClr val="dk1"/>
                </a:solidFill>
                <a:highlight>
                  <a:srgbClr val="FFFFFF"/>
                </a:highlight>
              </a:rPr>
              <a:t>     mohou podat celkem 5 přihlášek – 2 na obory s talentovou </a:t>
            </a:r>
          </a:p>
          <a:p>
            <a:pPr marL="9525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None/>
            </a:pPr>
            <a:r>
              <a:rPr lang="cs" sz="2100" b="1" dirty="0">
                <a:solidFill>
                  <a:schemeClr val="dk1"/>
                </a:solidFill>
                <a:highlight>
                  <a:srgbClr val="FFFFFF"/>
                </a:highlight>
              </a:rPr>
              <a:t>     zkouškou + 3 na klasické obory středních škol.</a:t>
            </a:r>
            <a:endParaRPr sz="2100" b="1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45720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2100" dirty="0">
              <a:solidFill>
                <a:schemeClr val="dk1"/>
              </a:solidFill>
              <a:highlight>
                <a:srgbClr val="FFFFFF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9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828DE1D-8051-11BA-7B12-C53E5BFFDFDA}"/>
              </a:ext>
            </a:extLst>
          </p:cNvPr>
          <p:cNvSpPr txBox="1"/>
          <p:nvPr/>
        </p:nvSpPr>
        <p:spPr>
          <a:xfrm>
            <a:off x="453483" y="252761"/>
            <a:ext cx="136928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/>
              <a:t>NOVINKA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67C69E0-C9DB-6DE2-BC7A-5957C94A50C9}"/>
              </a:ext>
            </a:extLst>
          </p:cNvPr>
          <p:cNvSpPr txBox="1"/>
          <p:nvPr/>
        </p:nvSpPr>
        <p:spPr>
          <a:xfrm>
            <a:off x="141249" y="795454"/>
            <a:ext cx="8462573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000" dirty="0"/>
              <a:t>Přihlášku na konzervatoř (maximálně 2 obory) se podává již v termínu</a:t>
            </a:r>
          </a:p>
          <a:p>
            <a:r>
              <a:rPr lang="cs-CZ" sz="2000" dirty="0"/>
              <a:t>     od 1.11. 2026 do 30.11.2026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9D4352B6-D048-40BE-4A9D-137B55943454}"/>
              </a:ext>
            </a:extLst>
          </p:cNvPr>
          <p:cNvSpPr txBox="1"/>
          <p:nvPr/>
        </p:nvSpPr>
        <p:spPr>
          <a:xfrm>
            <a:off x="141249" y="1503340"/>
            <a:ext cx="789350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Tx/>
              <a:buChar char="-"/>
            </a:pPr>
            <a:r>
              <a:rPr lang="cs-CZ" sz="2000" dirty="0"/>
              <a:t>Kritéria přijetí zveřejní konzervatoř na svých webových stránkách</a:t>
            </a:r>
          </a:p>
          <a:p>
            <a:r>
              <a:rPr lang="cs-CZ" sz="2000" dirty="0"/>
              <a:t>     v termínu od 15.10. 2026 do 31.10.2026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A67EC7D9-11EE-9493-DD47-076FFED57E23}"/>
              </a:ext>
            </a:extLst>
          </p:cNvPr>
          <p:cNvSpPr txBox="1"/>
          <p:nvPr/>
        </p:nvSpPr>
        <p:spPr>
          <a:xfrm>
            <a:off x="141249" y="2285568"/>
            <a:ext cx="168026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   </a:t>
            </a:r>
            <a:r>
              <a:rPr lang="cs-CZ" sz="2000" b="1" dirty="0"/>
              <a:t>TERMÍNY: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494B9ED2-1A83-B624-5DC4-0E94A8FDEA91}"/>
              </a:ext>
            </a:extLst>
          </p:cNvPr>
          <p:cNvSpPr txBox="1"/>
          <p:nvPr/>
        </p:nvSpPr>
        <p:spPr>
          <a:xfrm>
            <a:off x="646771" y="2821575"/>
            <a:ext cx="517000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/>
              <a:t>1. TERMÍN (ŘÁDNÝ): od 3.1. do 17.1.2027</a:t>
            </a:r>
          </a:p>
        </p:txBody>
      </p:sp>
      <p:sp>
        <p:nvSpPr>
          <p:cNvPr id="8" name="TextovéPole 7">
            <a:extLst>
              <a:ext uri="{FF2B5EF4-FFF2-40B4-BE49-F238E27FC236}">
                <a16:creationId xmlns:a16="http://schemas.microsoft.com/office/drawing/2014/main" id="{209DB48C-4B17-1521-235F-3139D200843E}"/>
              </a:ext>
            </a:extLst>
          </p:cNvPr>
          <p:cNvSpPr txBox="1"/>
          <p:nvPr/>
        </p:nvSpPr>
        <p:spPr>
          <a:xfrm>
            <a:off x="646771" y="3357582"/>
            <a:ext cx="634019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u="sng" dirty="0"/>
              <a:t>2. TERMÍN (NÁHRADNÍ): od 18.1.2027 do 31.1.2027</a:t>
            </a:r>
          </a:p>
        </p:txBody>
      </p:sp>
    </p:spTree>
    <p:extLst>
      <p:ext uri="{BB962C8B-B14F-4D97-AF65-F5344CB8AC3E}">
        <p14:creationId xmlns:p14="http://schemas.microsoft.com/office/powerpoint/2010/main" val="3863476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20"/>
          <p:cNvSpPr txBox="1">
            <a:spLocks noGrp="1"/>
          </p:cNvSpPr>
          <p:nvPr>
            <p:ph type="title"/>
          </p:nvPr>
        </p:nvSpPr>
        <p:spPr>
          <a:xfrm>
            <a:off x="311700" y="196932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Přílohy k přihlášce - zjistíte z kritérií na webu vybrané střední školy  </a:t>
            </a:r>
            <a:endParaRPr b="1" u="sng" dirty="0"/>
          </a:p>
        </p:txBody>
      </p:sp>
      <p:sp>
        <p:nvSpPr>
          <p:cNvPr id="98" name="Google Shape;98;p20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dirty="0">
                <a:solidFill>
                  <a:schemeClr val="tx1"/>
                </a:solidFill>
              </a:rPr>
              <a:t>Do 31. ledna 2027</a:t>
            </a:r>
            <a:r>
              <a:rPr lang="cs" dirty="0">
                <a:solidFill>
                  <a:schemeClr val="tx1"/>
                </a:solidFill>
              </a:rPr>
              <a:t> musí být zveřejněna kritéria přijímacího řízení.</a:t>
            </a:r>
            <a:endParaRPr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b="1" dirty="0">
                <a:solidFill>
                  <a:schemeClr val="tx1"/>
                </a:solidFill>
              </a:rPr>
              <a:t>Lékařský posudek </a:t>
            </a:r>
            <a:r>
              <a:rPr lang="cs" dirty="0">
                <a:solidFill>
                  <a:schemeClr val="tx1"/>
                </a:solidFill>
              </a:rPr>
              <a:t>(jen u některých oborů) – uveden jako PLP (v brožurce)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vyřizujte co nejdříve - nečekejte na únor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vypište si předem formulář (údaje o uchazeči, názvy škol, oborů)</a:t>
            </a:r>
            <a:endParaRPr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b="1" dirty="0">
                <a:solidFill>
                  <a:schemeClr val="tx1"/>
                </a:solidFill>
              </a:rPr>
              <a:t>Hodnocení na vysvědčeních z předchozího vzdělávání</a:t>
            </a:r>
            <a:endParaRPr b="1"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formulář s QR kódem (vytiskneme ve škole) - Školaonline tuto službu chystá 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prostá kopie vysvědčení - scan nebo fotka</a:t>
            </a:r>
            <a:endParaRPr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cs" b="1" dirty="0">
                <a:solidFill>
                  <a:schemeClr val="tx1"/>
                </a:solidFill>
              </a:rPr>
              <a:t>Další:</a:t>
            </a:r>
            <a:r>
              <a:rPr lang="cs" dirty="0">
                <a:solidFill>
                  <a:schemeClr val="tx1"/>
                </a:solidFill>
              </a:rPr>
              <a:t> Potvrzení ze školního poradenského zařízení – pro žáky s podpůrnými opatřeními – pro navýšení časového limitu, diplomy…</a:t>
            </a:r>
            <a:endParaRPr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9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9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1"/>
          <p:cNvSpPr txBox="1">
            <a:spLocks noGrp="1"/>
          </p:cNvSpPr>
          <p:nvPr>
            <p:ph type="title"/>
          </p:nvPr>
        </p:nvSpPr>
        <p:spPr>
          <a:xfrm>
            <a:off x="425114" y="133136"/>
            <a:ext cx="8520600" cy="8875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" sz="1900" b="1" dirty="0">
                <a:highlight>
                  <a:srgbClr val="E8F1F9"/>
                </a:highlight>
              </a:rPr>
              <a:t>Když si po podání přihlášky rozmyslím pořadí mých škol (oborů vzdělání), mohu pořadí změnit?</a:t>
            </a:r>
            <a:endParaRPr sz="3500" b="1" dirty="0"/>
          </a:p>
        </p:txBody>
      </p:sp>
      <p:sp>
        <p:nvSpPr>
          <p:cNvPr id="104" name="Google Shape;104;p2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solidFill>
            <a:schemeClr val="lt1"/>
          </a:solidFill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cs-CZ" sz="2000" b="1" u="sng" dirty="0">
                <a:solidFill>
                  <a:schemeClr val="dk1"/>
                </a:solidFill>
                <a:highlight>
                  <a:srgbClr val="E8F1F9"/>
                </a:highlight>
              </a:rPr>
              <a:t>POZOR!</a:t>
            </a:r>
            <a:endParaRPr sz="2000" b="1" u="sng" dirty="0">
              <a:solidFill>
                <a:schemeClr val="dk1"/>
              </a:solidFill>
              <a:highlight>
                <a:srgbClr val="E8F1F9"/>
              </a:highlight>
            </a:endParaRPr>
          </a:p>
          <a:p>
            <a:pPr marL="10795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cs" sz="1900" dirty="0">
                <a:solidFill>
                  <a:schemeClr val="dk1"/>
                </a:solidFill>
                <a:highlight>
                  <a:srgbClr val="E8F1F9"/>
                </a:highlight>
              </a:rPr>
              <a:t>- zvolený obor a pořadí je možné měnit </a:t>
            </a:r>
            <a:r>
              <a:rPr lang="cs" sz="1900" b="1" u="sng" dirty="0">
                <a:solidFill>
                  <a:schemeClr val="dk1"/>
                </a:solidFill>
                <a:highlight>
                  <a:srgbClr val="E8F1F9"/>
                </a:highlight>
              </a:rPr>
              <a:t>jen </a:t>
            </a:r>
            <a:r>
              <a:rPr lang="cs" sz="1900" b="1" u="sng" dirty="0">
                <a:solidFill>
                  <a:srgbClr val="063238"/>
                </a:solidFill>
                <a:highlight>
                  <a:srgbClr val="E8F1F9"/>
                </a:highlight>
              </a:rPr>
              <a:t>do 22. února 2027</a:t>
            </a:r>
            <a:r>
              <a:rPr lang="cs" sz="1900" b="1" u="sng" dirty="0">
                <a:solidFill>
                  <a:schemeClr val="dk1"/>
                </a:solidFill>
                <a:highlight>
                  <a:srgbClr val="E8F1F9"/>
                </a:highlight>
              </a:rPr>
              <a:t> </a:t>
            </a:r>
            <a:endParaRPr sz="1900" b="1" u="sng" dirty="0">
              <a:solidFill>
                <a:schemeClr val="dk1"/>
              </a:solidFill>
              <a:highlight>
                <a:srgbClr val="E8F1F9"/>
              </a:highlight>
            </a:endParaRPr>
          </a:p>
          <a:p>
            <a:pPr marL="107950" lvl="0" indent="0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900"/>
              <a:buNone/>
            </a:pPr>
            <a:r>
              <a:rPr lang="cs" sz="1900" dirty="0">
                <a:solidFill>
                  <a:schemeClr val="dk1"/>
                </a:solidFill>
                <a:highlight>
                  <a:srgbClr val="E8F1F9"/>
                </a:highlight>
              </a:rPr>
              <a:t>formou zpětvzetí přihlášky a podáním nové.</a:t>
            </a:r>
            <a:endParaRPr sz="1900" dirty="0">
              <a:solidFill>
                <a:schemeClr val="dk1"/>
              </a:solidFill>
              <a:highlight>
                <a:srgbClr val="E8F1F9"/>
              </a:highlight>
            </a:endParaRPr>
          </a:p>
          <a:p>
            <a:pPr marL="0" lvl="0" indent="0" algn="l" rtl="0">
              <a:spcBef>
                <a:spcPts val="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4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4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3" grpId="0"/>
      <p:bldP spid="104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" name="Google Shape;109;p2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sz="2400" b="1" u="sng" dirty="0"/>
              <a:t>Kde a jak bude žák konat jednotnou přijímací zkoušku?</a:t>
            </a:r>
            <a:endParaRPr sz="2400" b="1" u="sng" dirty="0"/>
          </a:p>
        </p:txBody>
      </p:sp>
      <p:sp>
        <p:nvSpPr>
          <p:cNvPr id="110" name="Google Shape;110;p2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vygeneruje a určí CERMAT (dozvíte se to z pozvánky – online nebo dopis doporučený) – je to podle Vámi zvoleného způsobu podání přihlášek na SŠ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zkoušku koná žák 2x - vybere se lepší výsledek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zkoušku koná žák 2x - i v případě jen jednoho maturitního oboru</a:t>
            </a:r>
            <a:endParaRPr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cs" b="1" u="sng" dirty="0">
                <a:solidFill>
                  <a:schemeClr val="tx1"/>
                </a:solidFill>
              </a:rPr>
              <a:t>POZOR:</a:t>
            </a:r>
            <a:r>
              <a:rPr lang="cs" b="1" dirty="0">
                <a:solidFill>
                  <a:schemeClr val="tx1"/>
                </a:solidFill>
              </a:rPr>
              <a:t> Pokud v prvním kole nebude na přihlášce maturitní obor, nebude žák konat JPZ, a tudíž si nemůže napsat maturitní obor ani v druhém kole. To bude hodnoceno podle výsledků JPZ z prvního kola.</a:t>
            </a:r>
            <a:endParaRPr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Pozvánka k jednotné přijímací zkoušce</a:t>
            </a:r>
            <a:endParaRPr b="1" u="sng" dirty="0"/>
          </a:p>
        </p:txBody>
      </p:sp>
      <p:sp>
        <p:nvSpPr>
          <p:cNvPr id="116" name="Google Shape;116;p23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střední škola ji zašle elektronicky nebo poštou </a:t>
            </a:r>
            <a:r>
              <a:rPr lang="cs" b="1" dirty="0">
                <a:solidFill>
                  <a:schemeClr val="tx1"/>
                </a:solidFill>
              </a:rPr>
              <a:t>14 dnů před JPZ</a:t>
            </a:r>
            <a:endParaRPr b="1"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elektronicky - přihláška šla elektronicky v systému DIPSY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poštou - přihláška šla prostřednictvím výpisu nebo papírové přihlášky</a:t>
            </a:r>
            <a:endParaRPr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" name="Google Shape;121;p2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Registrační</a:t>
            </a:r>
            <a:r>
              <a:rPr lang="cs" dirty="0"/>
              <a:t> </a:t>
            </a:r>
            <a:r>
              <a:rPr lang="cs" b="1" u="sng" dirty="0"/>
              <a:t>číslo žáka:</a:t>
            </a:r>
            <a:endParaRPr b="1" u="sng" dirty="0"/>
          </a:p>
        </p:txBody>
      </p:sp>
      <p:sp>
        <p:nvSpPr>
          <p:cNvPr id="122" name="Google Shape;122;p2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vygeneruje je DIPSY,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dozvíte se je v pozvánce odeslané ředitelem SŠ, kde bude oznámeno místo konání jednotných přijímacích zkoušek.</a:t>
            </a:r>
            <a:endParaRPr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2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ŽÁK JE NEMOCEN V DOBĚ PŘIJÍMACÍ ZKOUŠKY</a:t>
            </a:r>
            <a:endParaRPr b="1" u="sng" dirty="0"/>
          </a:p>
        </p:txBody>
      </p:sp>
      <p:sp>
        <p:nvSpPr>
          <p:cNvPr id="128" name="Google Shape;128;p25"/>
          <p:cNvSpPr txBox="1">
            <a:spLocks noGrp="1"/>
          </p:cNvSpPr>
          <p:nvPr>
            <p:ph type="body" idx="1"/>
          </p:nvPr>
        </p:nvSpPr>
        <p:spPr>
          <a:xfrm>
            <a:off x="311700" y="1556513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-CZ" dirty="0">
                <a:solidFill>
                  <a:schemeClr val="tx1"/>
                </a:solidFill>
              </a:rPr>
              <a:t>n</a:t>
            </a:r>
            <a:r>
              <a:rPr lang="cs" dirty="0">
                <a:solidFill>
                  <a:schemeClr val="tx1"/>
                </a:solidFill>
              </a:rPr>
              <a:t>ejlépe ihned telefonicky střední školu na nepřítomnost dítěte – uchazeče</a:t>
            </a:r>
          </a:p>
          <a:p>
            <a:pPr marL="114300" lvl="0" indent="0" algn="l" rtl="0">
              <a:spcBef>
                <a:spcPts val="0"/>
              </a:spcBef>
              <a:spcAft>
                <a:spcPts val="0"/>
              </a:spcAft>
              <a:buSzPts val="1800"/>
              <a:buNone/>
            </a:pPr>
            <a:r>
              <a:rPr lang="cs" dirty="0">
                <a:solidFill>
                  <a:schemeClr val="tx1"/>
                </a:solidFill>
              </a:rPr>
              <a:t>      upozornit,</a:t>
            </a: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do tří dnů musíte na SŠ dodat lékařské potvrzení,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žák jednotnou přijímací zkoušku bude konat v náhradním termínu 29. a 30. dubna 2027.</a:t>
            </a:r>
            <a:endParaRPr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Jak se dozvíte, zda byl žák přijat?</a:t>
            </a:r>
            <a:endParaRPr b="1" u="sng" dirty="0"/>
          </a:p>
        </p:txBody>
      </p:sp>
      <p:sp>
        <p:nvSpPr>
          <p:cNvPr id="134" name="Google Shape;134;p26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>
                <a:solidFill>
                  <a:schemeClr val="tx1"/>
                </a:solidFill>
              </a:rPr>
              <a:t>15. května 2027 se zveřejní rozhodnutí o přijetí/nepřijetí.</a:t>
            </a:r>
            <a:endParaRPr b="1" u="sng"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NIC NEPŘIJDE POŠTOU.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informace najdete v digitálním přihlašovacím systému nebo ve škole na veřejně přístupném místě, obvykle vstupní dveře i na webu střední školy.</a:t>
            </a:r>
            <a:endParaRPr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9" name="Google Shape;139;p27"/>
          <p:cNvGraphicFramePr/>
          <p:nvPr>
            <p:extLst>
              <p:ext uri="{D42A27DB-BD31-4B8C-83A1-F6EECF244321}">
                <p14:modId xmlns:p14="http://schemas.microsoft.com/office/powerpoint/2010/main" val="1858647767"/>
              </p:ext>
            </p:extLst>
          </p:nvPr>
        </p:nvGraphicFramePr>
        <p:xfrm>
          <a:off x="944082" y="538487"/>
          <a:ext cx="7255834" cy="4605013"/>
        </p:xfrm>
        <a:graphic>
          <a:graphicData uri="http://schemas.openxmlformats.org/drawingml/2006/table">
            <a:tbl>
              <a:tblPr>
                <a:noFill/>
                <a:tableStyleId>{A13CBF24-FE5E-4788-A2EB-6FE3314DF775}</a:tableStyleId>
              </a:tblPr>
              <a:tblGrid>
                <a:gridCol w="36279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627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564867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b="1"/>
                        <a:t>Termín:</a:t>
                      </a:r>
                      <a:endParaRPr b="1"/>
                    </a:p>
                  </a:txBody>
                  <a:tcPr marL="91425" marR="91425" marT="91425" marB="91425"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b="1"/>
                        <a:t>Událost:</a:t>
                      </a:r>
                      <a:endParaRPr b="1"/>
                    </a:p>
                  </a:txBody>
                  <a:tcPr marL="91425" marR="91425" marT="91425" marB="91425"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9881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dirty="0"/>
                        <a:t>do 31. ledna 2027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/>
                        <a:t>vyhlášení kritérií přijímacího řízení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9881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dirty="0"/>
                        <a:t>od 1. do 22. února 2027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/>
                        <a:t>podání přihlášek na tři SŠ - podle priority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881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dirty="0"/>
                        <a:t>od 15. 3. do 23. 4. 2027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dirty="0"/>
                        <a:t>školní zkoušky </a:t>
                      </a:r>
                      <a:r>
                        <a:rPr lang="cs" dirty="0">
                          <a:solidFill>
                            <a:srgbClr val="FF0000"/>
                          </a:solidFill>
                        </a:rPr>
                        <a:t>(jen některé školy </a:t>
                      </a:r>
                      <a:r>
                        <a:rPr lang="cs-CZ" dirty="0">
                          <a:solidFill>
                            <a:srgbClr val="FF0000"/>
                          </a:solidFill>
                        </a:rPr>
                        <a:t>s talentovou zkouškou </a:t>
                      </a:r>
                      <a:r>
                        <a:rPr lang="cs" dirty="0">
                          <a:solidFill>
                            <a:srgbClr val="FF0000"/>
                          </a:solidFill>
                        </a:rPr>
                        <a:t>)</a:t>
                      </a:r>
                      <a:endParaRPr dirty="0">
                        <a:solidFill>
                          <a:srgbClr val="FF0000"/>
                        </a:solidFill>
                      </a:endParaRPr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9881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dirty="0"/>
                        <a:t>12. a 13. dubna 2027 (pro čtyřleté SŠ)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dirty="0"/>
                        <a:t>JPZ = jednotné přijímací zkoušky (JČ, M)</a:t>
                      </a: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881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dirty="0">
                          <a:solidFill>
                            <a:schemeClr val="dk1"/>
                          </a:solidFill>
                        </a:rPr>
                        <a:t>29. a 30. dubna 2027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/>
                        <a:t>náhradní JPZ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98814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dirty="0">
                          <a:solidFill>
                            <a:schemeClr val="dk1"/>
                          </a:solidFill>
                        </a:rPr>
                        <a:t>10., 13. a 14. května 2027</a:t>
                      </a:r>
                      <a:endParaRPr dirty="0"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/>
                        <a:t>nahlížení do spisu</a:t>
                      </a:r>
                      <a:endParaRPr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1357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dirty="0"/>
                        <a:t>15. května 2027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dirty="0"/>
                        <a:t>zveřejnění výsledků přijímacího řízení</a:t>
                      </a:r>
                      <a:endParaRPr dirty="0"/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" dirty="0"/>
                        <a:t> v 1. kole</a:t>
                      </a: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13576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dirty="0"/>
                        <a:t>od 24. dubna do 5. května 2027 </a:t>
                      </a:r>
                      <a:endParaRPr dirty="0"/>
                    </a:p>
                  </a:txBody>
                  <a:tcPr marL="91425" marR="91425" marT="91425" marB="91425"/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dirty="0"/>
                        <a:t>náhradní termín školní zkoušky a talentové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cs-CZ" dirty="0"/>
                        <a:t>zkoušky </a:t>
                      </a:r>
                      <a:r>
                        <a:rPr lang="cs-CZ" dirty="0">
                          <a:solidFill>
                            <a:srgbClr val="FF0000"/>
                          </a:solidFill>
                        </a:rPr>
                        <a:t>(jen některé školy) </a:t>
                      </a: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dirty="0"/>
                    </a:p>
                  </a:txBody>
                  <a:tcPr marL="91425" marR="91425" marT="91425" marB="91425"/>
                </a:tc>
                <a:extLst>
                  <a:ext uri="{0D108BD9-81ED-4DB2-BD59-A6C34878D82A}">
                    <a16:rowId xmlns:a16="http://schemas.microsoft.com/office/drawing/2014/main" val="3585651338"/>
                  </a:ext>
                </a:extLst>
              </a:tr>
            </a:tbl>
          </a:graphicData>
        </a:graphic>
      </p:graphicFrame>
      <p:sp>
        <p:nvSpPr>
          <p:cNvPr id="2" name="TextovéPole 1">
            <a:extLst>
              <a:ext uri="{FF2B5EF4-FFF2-40B4-BE49-F238E27FC236}">
                <a16:creationId xmlns:a16="http://schemas.microsoft.com/office/drawing/2014/main" id="{FA269237-F490-47C0-9002-97BF06F16949}"/>
              </a:ext>
            </a:extLst>
          </p:cNvPr>
          <p:cNvSpPr txBox="1"/>
          <p:nvPr/>
        </p:nvSpPr>
        <p:spPr>
          <a:xfrm>
            <a:off x="3096850" y="138377"/>
            <a:ext cx="2794355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000" b="1" u="sng" dirty="0"/>
              <a:t>DŮLEŽITÉ  TERMÍNY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1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28"/>
          <p:cNvSpPr txBox="1">
            <a:spLocks noGrp="1"/>
          </p:cNvSpPr>
          <p:nvPr>
            <p:ph type="title"/>
          </p:nvPr>
        </p:nvSpPr>
        <p:spPr>
          <a:xfrm>
            <a:off x="623400" y="2882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>
                <a:solidFill>
                  <a:schemeClr val="tx1"/>
                </a:solidFill>
              </a:rPr>
              <a:t>Vzdání se přijetí = zpětvzetí přihlášky</a:t>
            </a:r>
            <a:endParaRPr b="1" u="sng" dirty="0">
              <a:solidFill>
                <a:schemeClr val="tx1"/>
              </a:solidFill>
            </a:endParaRPr>
          </a:p>
        </p:txBody>
      </p:sp>
      <p:sp>
        <p:nvSpPr>
          <p:cNvPr id="145" name="Google Shape;145;p28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lze se vzdát přijetí na školu, kde je žák přijat,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není na to formulář - jen se písemně oznámí.</a:t>
            </a:r>
            <a:endParaRPr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b="1" u="sng" dirty="0">
                <a:solidFill>
                  <a:schemeClr val="tx1"/>
                </a:solidFill>
              </a:rPr>
              <a:t>Důsledek:</a:t>
            </a:r>
            <a:endParaRPr b="1" u="sng"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žák přijde o celé kolo - v tomto kole již nemůže být přijat na jinou školu,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podává přihlášky až do dalšího, druhého kola. </a:t>
            </a:r>
            <a:endParaRPr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4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4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9"/>
          <p:cNvSpPr txBox="1">
            <a:spLocks noGrp="1"/>
          </p:cNvSpPr>
          <p:nvPr>
            <p:ph type="title"/>
          </p:nvPr>
        </p:nvSpPr>
        <p:spPr>
          <a:xfrm>
            <a:off x="439291" y="28827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Odvolání:</a:t>
            </a:r>
            <a:endParaRPr b="1" u="sng" dirty="0"/>
          </a:p>
        </p:txBody>
      </p:sp>
      <p:sp>
        <p:nvSpPr>
          <p:cNvPr id="151" name="Google Shape;151;p29"/>
          <p:cNvSpPr txBox="1">
            <a:spLocks noGrp="1"/>
          </p:cNvSpPr>
          <p:nvPr>
            <p:ph type="body" idx="1"/>
          </p:nvPr>
        </p:nvSpPr>
        <p:spPr>
          <a:xfrm>
            <a:off x="311700" y="863550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sz="2000" dirty="0">
                <a:solidFill>
                  <a:schemeClr val="tx1"/>
                </a:solidFill>
              </a:rPr>
              <a:t>Nelze se odvolat proti nepřijetí z kapacitních důvodů (nebudou volná místa).</a:t>
            </a:r>
            <a:endParaRPr sz="2000"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sz="2000" dirty="0">
                <a:solidFill>
                  <a:schemeClr val="tx1"/>
                </a:solidFill>
              </a:rPr>
              <a:t>Pokud někdo využije zpětvzetí přihlášky a uvolní místo, toto místo se bude obsazovat až v dalším kole. </a:t>
            </a:r>
            <a:endParaRPr sz="2000"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sz="2000" dirty="0">
                <a:solidFill>
                  <a:schemeClr val="tx1"/>
                </a:solidFill>
              </a:rPr>
              <a:t>Odvolat se </a:t>
            </a:r>
            <a:r>
              <a:rPr lang="cs" sz="2000" b="1" dirty="0">
                <a:solidFill>
                  <a:schemeClr val="tx1"/>
                </a:solidFill>
              </a:rPr>
              <a:t>lze jen z důvodu chybného hodnocení </a:t>
            </a:r>
            <a:r>
              <a:rPr lang="cs" sz="2000" dirty="0">
                <a:solidFill>
                  <a:schemeClr val="tx1"/>
                </a:solidFill>
              </a:rPr>
              <a:t>podle zveřejněných kritérií nebo </a:t>
            </a:r>
            <a:r>
              <a:rPr lang="cs" sz="2000" b="1" dirty="0">
                <a:solidFill>
                  <a:schemeClr val="tx1"/>
                </a:solidFill>
              </a:rPr>
              <a:t>narušení průběhu zkoušky.</a:t>
            </a:r>
            <a:endParaRPr sz="2000" b="1"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sz="2000" dirty="0">
                <a:solidFill>
                  <a:schemeClr val="tx1"/>
                </a:solidFill>
              </a:rPr>
              <a:t>Odvolání se zasílá na příslušnou střední školu </a:t>
            </a:r>
            <a:r>
              <a:rPr lang="cs" sz="2000" b="1" dirty="0">
                <a:solidFill>
                  <a:schemeClr val="tx1"/>
                </a:solidFill>
              </a:rPr>
              <a:t>do tří pracovních dnů</a:t>
            </a:r>
            <a:r>
              <a:rPr lang="cs" sz="2000" dirty="0">
                <a:solidFill>
                  <a:schemeClr val="tx1"/>
                </a:solidFill>
              </a:rPr>
              <a:t> od zveřejnění výsledků přijímacího řízení - </a:t>
            </a:r>
            <a:r>
              <a:rPr lang="cs" sz="2000" b="1">
                <a:solidFill>
                  <a:schemeClr val="tx1"/>
                </a:solidFill>
              </a:rPr>
              <a:t>do 18. </a:t>
            </a:r>
            <a:r>
              <a:rPr lang="cs" sz="2000" b="1" dirty="0">
                <a:solidFill>
                  <a:schemeClr val="tx1"/>
                </a:solidFill>
              </a:rPr>
              <a:t>května 2027.</a:t>
            </a:r>
            <a:endParaRPr sz="20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0" grpId="0"/>
      <p:bldP spid="151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30"/>
          <p:cNvSpPr txBox="1">
            <a:spLocks noGrp="1"/>
          </p:cNvSpPr>
          <p:nvPr>
            <p:ph type="title"/>
          </p:nvPr>
        </p:nvSpPr>
        <p:spPr>
          <a:xfrm>
            <a:off x="240816" y="494714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2. kolo přijímacího řízení - opět 3 přihlášky na </a:t>
            </a:r>
            <a:r>
              <a:rPr lang="cs" b="1" u="sng"/>
              <a:t>žáka </a:t>
            </a:r>
            <a:endParaRPr b="1" u="sng" dirty="0"/>
          </a:p>
        </p:txBody>
      </p:sp>
      <p:sp>
        <p:nvSpPr>
          <p:cNvPr id="157" name="Google Shape;157;p30"/>
          <p:cNvSpPr txBox="1">
            <a:spLocks noGrp="1"/>
          </p:cNvSpPr>
          <p:nvPr>
            <p:ph type="body" idx="1"/>
          </p:nvPr>
        </p:nvSpPr>
        <p:spPr>
          <a:xfrm>
            <a:off x="99048" y="1067414"/>
            <a:ext cx="8974067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sz="1900" b="1" dirty="0">
                <a:solidFill>
                  <a:schemeClr val="tx1"/>
                </a:solidFill>
              </a:rPr>
              <a:t>20. května 2027</a:t>
            </a:r>
            <a:r>
              <a:rPr lang="cs" sz="1900" dirty="0">
                <a:solidFill>
                  <a:schemeClr val="tx1"/>
                </a:solidFill>
              </a:rPr>
              <a:t> bude zveřejněn seznam škol a oborů, které mají volnou kapacitu.</a:t>
            </a:r>
            <a:endParaRPr sz="1900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sz="1900" b="1" dirty="0">
                <a:solidFill>
                  <a:schemeClr val="tx1"/>
                </a:solidFill>
              </a:rPr>
              <a:t>Do 24. května 2027 </a:t>
            </a:r>
            <a:r>
              <a:rPr lang="cs" sz="1900" dirty="0">
                <a:solidFill>
                  <a:schemeClr val="tx1"/>
                </a:solidFill>
              </a:rPr>
              <a:t>se musí podat přihlášky stejným způsobem jako v prvním kole.</a:t>
            </a:r>
            <a:endParaRPr sz="1900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sz="1900" b="1" dirty="0">
                <a:solidFill>
                  <a:schemeClr val="tx1"/>
                </a:solidFill>
              </a:rPr>
              <a:t>Od 8. do 12. května 2027 </a:t>
            </a:r>
            <a:r>
              <a:rPr lang="cs" sz="1900" dirty="0">
                <a:solidFill>
                  <a:schemeClr val="tx1"/>
                </a:solidFill>
              </a:rPr>
              <a:t>se konají školní a talentové zkoušky - NENÍ JIŽ JEDNOTNÁ PŘIJÍMACÍ ZKOUŠKA. Školy si převezmou výsledky JPZ z prvního kola.</a:t>
            </a:r>
            <a:endParaRPr sz="1900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sz="1900" b="1" dirty="0">
                <a:solidFill>
                  <a:schemeClr val="tx1"/>
                </a:solidFill>
              </a:rPr>
              <a:t>18., 19. a 20. května</a:t>
            </a:r>
            <a:r>
              <a:rPr lang="cs" sz="1900" dirty="0">
                <a:solidFill>
                  <a:schemeClr val="tx1"/>
                </a:solidFill>
              </a:rPr>
              <a:t> můžete nahlédnout do spisu.</a:t>
            </a:r>
            <a:endParaRPr sz="1900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cs" sz="1900" b="1" dirty="0">
                <a:solidFill>
                  <a:schemeClr val="tx1"/>
                </a:solidFill>
              </a:rPr>
              <a:t>20. června 2027</a:t>
            </a:r>
            <a:r>
              <a:rPr lang="cs" sz="1900" dirty="0">
                <a:solidFill>
                  <a:schemeClr val="tx1"/>
                </a:solidFill>
              </a:rPr>
              <a:t> budou zveřejněny výsledky z 2. kola přijímacího řízení.</a:t>
            </a:r>
            <a:endParaRPr sz="19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3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Třetí a další kolo přijímacích zkoušek</a:t>
            </a:r>
            <a:endParaRPr b="1" u="sng" dirty="0"/>
          </a:p>
        </p:txBody>
      </p:sp>
      <p:sp>
        <p:nvSpPr>
          <p:cNvPr id="163" name="Google Shape;163;p3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jen papírové přihlášky,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počet přihlášek není omezen,</a:t>
            </a:r>
            <a:endParaRPr dirty="0">
              <a:solidFill>
                <a:schemeClr val="tx1"/>
              </a:solidFill>
            </a:endParaRPr>
          </a:p>
          <a:p>
            <a:pPr marL="457200" lvl="0" indent="-342900" algn="l" rtl="0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lang="cs" dirty="0">
                <a:solidFill>
                  <a:schemeClr val="tx1"/>
                </a:solidFill>
              </a:rPr>
              <a:t>na každé přihlášce bude jen jedna škola.</a:t>
            </a:r>
            <a:endParaRPr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32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Příprava na jednotné přijímací zkoušky</a:t>
            </a:r>
            <a:endParaRPr b="1" u="sng" dirty="0"/>
          </a:p>
        </p:txBody>
      </p:sp>
      <p:sp>
        <p:nvSpPr>
          <p:cNvPr id="169" name="Google Shape;169;p32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>
                <a:solidFill>
                  <a:schemeClr val="tx1"/>
                </a:solidFill>
              </a:rPr>
              <a:t>Využijte aplikace:</a:t>
            </a:r>
            <a:endParaRPr b="1" u="sng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u="sng" dirty="0">
                <a:solidFill>
                  <a:schemeClr val="hlink"/>
                </a:solidFill>
                <a:hlinkClick r:id="rId3"/>
              </a:rPr>
              <a:t>https://tau.cermat.cz/</a:t>
            </a:r>
            <a:r>
              <a:rPr lang="cs" u="sng" dirty="0">
                <a:solidFill>
                  <a:schemeClr val="hlink"/>
                </a:solidFill>
              </a:rPr>
              <a:t> + jednotná příprava na ZŠ Píšť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b="1" u="sng" dirty="0">
                <a:solidFill>
                  <a:schemeClr val="tx1"/>
                </a:solidFill>
              </a:rPr>
              <a:t>Specifikace požadavků na JPZ (stejná jako v roce 2023/2024):</a:t>
            </a:r>
            <a:endParaRPr b="1" u="sng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dirty="0">
                <a:solidFill>
                  <a:schemeClr val="tx1"/>
                </a:solidFill>
              </a:rPr>
              <a:t>Český jazyk</a:t>
            </a:r>
            <a:r>
              <a:rPr lang="cs" dirty="0"/>
              <a:t>: </a:t>
            </a:r>
            <a:r>
              <a:rPr lang="cs" u="sng" dirty="0">
                <a:solidFill>
                  <a:schemeClr val="hlink"/>
                </a:solidFill>
                <a:hlinkClick r:id="rId4"/>
              </a:rPr>
              <a:t>https://www.msmt.cz/file/58615/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dirty="0">
                <a:solidFill>
                  <a:schemeClr val="tx1"/>
                </a:solidFill>
              </a:rPr>
              <a:t>Matematika:</a:t>
            </a:r>
            <a:r>
              <a:rPr lang="cs" dirty="0"/>
              <a:t> </a:t>
            </a:r>
            <a:r>
              <a:rPr lang="cs" u="sng" dirty="0">
                <a:solidFill>
                  <a:schemeClr val="hlink"/>
                </a:solidFill>
                <a:hlinkClick r:id="rId5"/>
              </a:rPr>
              <a:t>https://www.msmt.cz/file/58614/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6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6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6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33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/>
              <a:t>Materiály ke stažení</a:t>
            </a:r>
            <a:endParaRPr b="1" u="sng" dirty="0"/>
          </a:p>
        </p:txBody>
      </p:sp>
      <p:sp>
        <p:nvSpPr>
          <p:cNvPr id="175" name="Google Shape;175;p33"/>
          <p:cNvSpPr txBox="1">
            <a:spLocks noGrp="1"/>
          </p:cNvSpPr>
          <p:nvPr>
            <p:ph type="body" idx="1"/>
          </p:nvPr>
        </p:nvSpPr>
        <p:spPr>
          <a:xfrm>
            <a:off x="538528" y="101772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dirty="0">
                <a:solidFill>
                  <a:schemeClr val="tx1"/>
                </a:solidFill>
              </a:rPr>
              <a:t>Formulář Lékařský posudek o zdravotní způsobilosti ke vzdělávání: </a:t>
            </a:r>
            <a:endParaRPr b="1"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dirty="0"/>
              <a:t>       </a:t>
            </a:r>
            <a:r>
              <a:rPr lang="cs" u="sng" dirty="0">
                <a:solidFill>
                  <a:schemeClr val="hlink"/>
                </a:solidFill>
                <a:hlinkClick r:id="rId3"/>
              </a:rPr>
              <a:t>https://www.msmt.cz/file/61747/</a:t>
            </a:r>
            <a:endParaRPr dirty="0"/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u="sng" dirty="0">
                <a:solidFill>
                  <a:schemeClr val="hlink"/>
                </a:solidFill>
                <a:hlinkClick r:id="rId4"/>
              </a:rPr>
              <a:t>https://www.msmt.cz/file/61748/</a:t>
            </a:r>
            <a:endParaRPr dirty="0"/>
          </a:p>
          <a:p>
            <a:pPr marL="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b="1" dirty="0">
                <a:solidFill>
                  <a:schemeClr val="tx1"/>
                </a:solidFill>
              </a:rPr>
              <a:t>Formulář papírové podoby Přihlášky ke vzdělávání ve střední škole:</a:t>
            </a:r>
            <a:endParaRPr b="1" dirty="0">
              <a:solidFill>
                <a:schemeClr val="tx1"/>
              </a:solidFill>
            </a:endParaRPr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u="sng" dirty="0">
                <a:solidFill>
                  <a:schemeClr val="hlink"/>
                </a:solidFill>
                <a:hlinkClick r:id="rId5"/>
              </a:rPr>
              <a:t>https://www.msmt.cz/file/61728/</a:t>
            </a:r>
            <a:endParaRPr dirty="0"/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r>
              <a:rPr lang="cs" u="sng" dirty="0">
                <a:solidFill>
                  <a:schemeClr val="hlink"/>
                </a:solidFill>
                <a:hlinkClick r:id="rId6"/>
              </a:rPr>
              <a:t>https://www.msmt.cz/file/61719/</a:t>
            </a:r>
            <a:endParaRPr dirty="0"/>
          </a:p>
          <a:p>
            <a:pPr marL="457200" lvl="0" indent="0" algn="l" rtl="0">
              <a:spcBef>
                <a:spcPts val="1200"/>
              </a:spcBef>
              <a:spcAft>
                <a:spcPts val="0"/>
              </a:spcAft>
              <a:buNone/>
            </a:pPr>
            <a:endParaRPr dirty="0"/>
          </a:p>
          <a:p>
            <a:pPr marL="457200" lvl="0" indent="-342900" algn="l" rtl="0">
              <a:spcBef>
                <a:spcPts val="1200"/>
              </a:spcBef>
              <a:spcAft>
                <a:spcPts val="0"/>
              </a:spcAft>
              <a:buSzPts val="1800"/>
              <a:buChar char="-"/>
            </a:pPr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4" dur="2000"/>
                                        <p:tgtEl>
                                          <p:spTgt spid="1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7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6" dur="2000"/>
                                        <p:tgtEl>
                                          <p:spTgt spid="17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9" dur="2000"/>
                                        <p:tgtEl>
                                          <p:spTgt spid="17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3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0000"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b="1" u="sng" dirty="0">
                <a:solidFill>
                  <a:schemeClr val="tx1"/>
                </a:solidFill>
              </a:rPr>
              <a:t>Kontakt na výchovnou poradkyni</a:t>
            </a:r>
            <a:endParaRPr b="1" u="sng" dirty="0">
              <a:solidFill>
                <a:schemeClr val="tx1"/>
              </a:solidFill>
            </a:endParaRPr>
          </a:p>
        </p:txBody>
      </p:sp>
      <p:sp>
        <p:nvSpPr>
          <p:cNvPr id="181" name="Google Shape;181;p3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0" lvl="0" indent="0">
              <a:spcBef>
                <a:spcPts val="1200"/>
              </a:spcBef>
              <a:buNone/>
            </a:pPr>
            <a:r>
              <a:rPr lang="cs" dirty="0">
                <a:solidFill>
                  <a:schemeClr val="tx1"/>
                </a:solidFill>
              </a:rPr>
              <a:t>Marcela Gajdová, </a:t>
            </a:r>
            <a:r>
              <a:rPr lang="cs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gajdova</a:t>
            </a:r>
            <a:r>
              <a:rPr lang="cs-CZ" dirty="0">
                <a:solidFill>
                  <a:schemeClr val="tx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@skolapist.cz</a:t>
            </a:r>
            <a:r>
              <a:rPr lang="cs-CZ" dirty="0">
                <a:solidFill>
                  <a:schemeClr val="tx1"/>
                </a:solidFill>
              </a:rPr>
              <a:t> </a:t>
            </a:r>
            <a:endParaRPr dirty="0">
              <a:solidFill>
                <a:schemeClr val="tx1"/>
              </a:solidFill>
            </a:endParaRPr>
          </a:p>
          <a:p>
            <a:pPr marL="0" lvl="0" indent="0" algn="l" rtl="0">
              <a:spcBef>
                <a:spcPts val="1200"/>
              </a:spcBef>
              <a:spcAft>
                <a:spcPts val="1200"/>
              </a:spcAft>
              <a:buNone/>
            </a:pPr>
            <a:r>
              <a:rPr lang="cs" dirty="0">
                <a:solidFill>
                  <a:schemeClr val="tx1"/>
                </a:solidFill>
              </a:rPr>
              <a:t>Telefon osobní: 736 146 360 </a:t>
            </a:r>
            <a:endParaRPr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1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1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5"/>
          <p:cNvSpPr txBox="1"/>
          <p:nvPr/>
        </p:nvSpPr>
        <p:spPr>
          <a:xfrm>
            <a:off x="1603250" y="1032425"/>
            <a:ext cx="5853900" cy="2598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sz="2400" b="1" dirty="0">
                <a:solidFill>
                  <a:schemeClr val="tx1"/>
                </a:solidFill>
                <a:latin typeface="Caveat"/>
                <a:ea typeface="Caveat"/>
                <a:cs typeface="Caveat"/>
                <a:sym typeface="Caveat"/>
              </a:rPr>
              <a:t>Přeji, ať se Vám všem podaří co nejlepší volba SŠ.</a:t>
            </a:r>
            <a:endParaRPr sz="2400" b="1" dirty="0">
              <a:solidFill>
                <a:schemeClr val="tx1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sz="2400" b="1" dirty="0">
                <a:solidFill>
                  <a:schemeClr val="tx1"/>
                </a:solidFill>
                <a:latin typeface="Caveat"/>
                <a:ea typeface="Caveat"/>
                <a:cs typeface="Caveat"/>
                <a:sym typeface="Caveat"/>
              </a:rPr>
              <a:t>Žákům přeji hodně štěstí u přijímacích zkoušek.</a:t>
            </a:r>
            <a:endParaRPr sz="2400" b="1" dirty="0">
              <a:solidFill>
                <a:schemeClr val="tx1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cs" sz="2400" b="1" dirty="0">
                <a:solidFill>
                  <a:schemeClr val="tx1"/>
                </a:solidFill>
                <a:latin typeface="Caveat"/>
                <a:ea typeface="Caveat"/>
                <a:cs typeface="Caveat"/>
                <a:sym typeface="Caveat"/>
              </a:rPr>
              <a:t>Děkuji za pozornost.                                            </a:t>
            </a:r>
            <a:endParaRPr sz="2400" b="1" dirty="0">
              <a:solidFill>
                <a:schemeClr val="tx1"/>
              </a:solidFill>
              <a:latin typeface="Caveat"/>
              <a:ea typeface="Caveat"/>
              <a:cs typeface="Caveat"/>
              <a:sym typeface="Caveat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dk2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8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18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727</TotalTime>
  <Words>1434</Words>
  <Application>Microsoft Office PowerPoint</Application>
  <PresentationFormat>Předvádění na obrazovce (16:9)</PresentationFormat>
  <Paragraphs>146</Paragraphs>
  <Slides>23</Slides>
  <Notes>22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6" baseType="lpstr">
      <vt:lpstr>Caveat</vt:lpstr>
      <vt:lpstr>Arial</vt:lpstr>
      <vt:lpstr>Simple Light</vt:lpstr>
      <vt:lpstr>Přijímací řízení 2027</vt:lpstr>
      <vt:lpstr>Možnosti, jak podat přihlášky:</vt:lpstr>
      <vt:lpstr>Informační videa</vt:lpstr>
      <vt:lpstr>ELEKTRONICKÁ PŘIHLÁŠKA (pomocí elektronické identity - např. Bankovní identita, Mobilní klíč e-Governmentu…)  </vt:lpstr>
      <vt:lpstr>PAPÍROVÝ TISKOPIS / FORMULÁŘ PŘIHLÁŠKY</vt:lpstr>
      <vt:lpstr>ZMĚNY</vt:lpstr>
      <vt:lpstr>Prezentace aplikace PowerPoint</vt:lpstr>
      <vt:lpstr>Přílohy k přihlášce - zjistíte z kritérií na webu vybrané střední školy  </vt:lpstr>
      <vt:lpstr>Když si po podání přihlášky rozmyslím pořadí mých škol (oborů vzdělání), mohu pořadí změnit?</vt:lpstr>
      <vt:lpstr>Kde a jak bude žák konat jednotnou přijímací zkoušku?</vt:lpstr>
      <vt:lpstr>Pozvánka k jednotné přijímací zkoušce</vt:lpstr>
      <vt:lpstr>Registrační číslo žáka:</vt:lpstr>
      <vt:lpstr>ŽÁK JE NEMOCEN V DOBĚ PŘIJÍMACÍ ZKOUŠKY</vt:lpstr>
      <vt:lpstr>Jak se dozvíte, zda byl žák přijat?</vt:lpstr>
      <vt:lpstr>Prezentace aplikace PowerPoint</vt:lpstr>
      <vt:lpstr>Vzdání se přijetí = zpětvzetí přihlášky</vt:lpstr>
      <vt:lpstr>Odvolání:</vt:lpstr>
      <vt:lpstr>2. kolo přijímacího řízení - opět 3 přihlášky na žáka </vt:lpstr>
      <vt:lpstr>Třetí a další kolo přijímacích zkoušek</vt:lpstr>
      <vt:lpstr>Příprava na jednotné přijímací zkoušky</vt:lpstr>
      <vt:lpstr>Materiály ke stažení</vt:lpstr>
      <vt:lpstr>Kontakt na výchovnou poradkyni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Přijímací řízení 2024</dc:title>
  <dc:creator>Andrea Tomečková</dc:creator>
  <cp:lastModifiedBy>Andrea Tomečková</cp:lastModifiedBy>
  <cp:revision>21</cp:revision>
  <dcterms:modified xsi:type="dcterms:W3CDTF">2026-08-26T12:16:47Z</dcterms:modified>
</cp:coreProperties>
</file>