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embeddedFontLst>
    <p:embeddedFont>
      <p:font typeface="Caveat" panose="020B0604020202020204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3CBF24-FE5E-4788-A2EB-6FE3314DF775}">
  <a:tblStyle styleId="{A13CBF24-FE5E-4788-A2EB-6FE3314DF77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ab94fa0e1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ab94fa0e14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adb955ed47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adb955ed47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adc3f2210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adc3f2210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adc3f221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adc3f2210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adb955ed4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adb955ed4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ab94fa0e14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ab94fa0e14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adb955ed47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adb955ed47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adb955ed47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adb955ed47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adb955ed47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adb955ed47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adb955ed47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adb955ed47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b94fa0e1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b94fa0e1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dc3f2210e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adc3f2210e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adb955ed47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adb955ed47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adb955ed47_1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adb955ed47_1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adb955ed47_1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adb955ed47_1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adb955ed47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adb955ed47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ab94fa0e1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ab94fa0e14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b94fa0e1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b94fa0e1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ab94fa0e14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ab94fa0e14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ab94fa0e1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ab94fa0e14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ab94fa0e1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ab94fa0e14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db955ed47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adb955ed47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psy.cz/prihlaska/intr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prihlaskynastredni.cz/zakladni-skola.html" TargetMode="External"/><Relationship Id="rId4" Type="http://schemas.openxmlformats.org/officeDocument/2006/relationships/hyperlink" Target="http://www.prihlaskynastredni.cz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tau.cermat.cz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msmt.cz/file/58614/" TargetMode="External"/><Relationship Id="rId4" Type="http://schemas.openxmlformats.org/officeDocument/2006/relationships/hyperlink" Target="https://www.msmt.cz/file/58615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file/61747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msmt.cz/file/61719/" TargetMode="External"/><Relationship Id="rId5" Type="http://schemas.openxmlformats.org/officeDocument/2006/relationships/hyperlink" Target="https://www.msmt.cz/file/61728/" TargetMode="External"/><Relationship Id="rId4" Type="http://schemas.openxmlformats.org/officeDocument/2006/relationships/hyperlink" Target="https://www.msmt.cz/file/61748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skolapist.cz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J2Zv556_G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youtube.com/watch?v=aQveHvbCQ70&amp;t=17s" TargetMode="External"/><Relationship Id="rId4" Type="http://schemas.openxmlformats.org/officeDocument/2006/relationships/hyperlink" Target="https://www.youtube.com/watch?v=Q4YjKGuO3T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30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Přijímací řízení 2025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199000"/>
            <a:ext cx="8520600" cy="27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Jak podat přihlášky na střední školy</a:t>
            </a:r>
            <a:endParaRPr b="1" u="sng"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b="1" u="sng" dirty="0"/>
              <a:t>Kde a jak bude žák konat jednotnou přijímací zkoušku?</a:t>
            </a:r>
            <a:endParaRPr sz="2400" b="1" u="sng" dirty="0"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vygeneruje a určí CERMAT (dozvíte se to z pozvánky – online nebo dopis doporučený) – je to podle Vámi zvoleného způsobu podání přihlášek na SŠ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zkoušku koná žák 2x - vybere se lepší výsledek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zkoušku koná žák 2x - i v případě jen jednoho maturitního oboru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POZOR:</a:t>
            </a:r>
            <a:r>
              <a:rPr lang="cs" b="1" dirty="0">
                <a:solidFill>
                  <a:schemeClr val="tx1"/>
                </a:solidFill>
              </a:rPr>
              <a:t> Pokud v prvním kole nebude na přihlášce maturitní obor, nebude žák konat JPZ, a tudíž si nemůže napsat maturitní obor ani v druhém kole. To bude hodnoceno podle výsledků JPZ z prvního kola.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Pozvánka k jednotné přijímací zkoušce</a:t>
            </a:r>
            <a:endParaRPr b="1" u="sng" dirty="0"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střední škola ji zašle elektronicky nebo poštou </a:t>
            </a:r>
            <a:r>
              <a:rPr lang="cs" b="1" dirty="0">
                <a:solidFill>
                  <a:schemeClr val="tx1"/>
                </a:solidFill>
              </a:rPr>
              <a:t>14 dnů před JPZ</a:t>
            </a:r>
            <a:endParaRPr b="1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elektronicky - přihláška šla elektronicky v systému DIPSY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poštou - přihláška šla prostřednictvím výpisu nebo papírové přihlášky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Registrační</a:t>
            </a:r>
            <a:r>
              <a:rPr lang="cs" dirty="0"/>
              <a:t> </a:t>
            </a:r>
            <a:r>
              <a:rPr lang="cs" b="1" u="sng" dirty="0"/>
              <a:t>číslo žáka:</a:t>
            </a:r>
            <a:endParaRPr b="1" u="sng" dirty="0"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vygeneruje je DIPSY,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dozvíte se je v pozvánce odeslané ředitelem SŠ, kde bude oznámeno místo konání jednotných přijímacích zkoušek.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ŽÁK JE NEMOCEN V DOBĚ PŘIJÍMACÍ ZKOUŠKY</a:t>
            </a:r>
            <a:endParaRPr b="1" u="sng" dirty="0"/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1"/>
          </p:nvPr>
        </p:nvSpPr>
        <p:spPr>
          <a:xfrm>
            <a:off x="311700" y="1556513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dirty="0">
                <a:solidFill>
                  <a:schemeClr val="tx1"/>
                </a:solidFill>
              </a:rPr>
              <a:t>n</a:t>
            </a:r>
            <a:r>
              <a:rPr lang="cs" dirty="0">
                <a:solidFill>
                  <a:schemeClr val="tx1"/>
                </a:solidFill>
              </a:rPr>
              <a:t>ejlépe ihned telefonicky střední školu na nepřítomnost dítěte – uchazeče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" dirty="0">
                <a:solidFill>
                  <a:schemeClr val="tx1"/>
                </a:solidFill>
              </a:rPr>
              <a:t>      upozornit,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do tří dnů musíte na SŠ dodat lékařské potvrzení,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žák jednotnou přijímací zkoušku bude konat v náhradním termínu 29. a 30. dubna 2025.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Jak se dozvíte, zda byl žák přijat?</a:t>
            </a:r>
            <a:endParaRPr b="1" u="sng" dirty="0"/>
          </a:p>
        </p:txBody>
      </p:sp>
      <p:sp>
        <p:nvSpPr>
          <p:cNvPr id="134" name="Google Shape;134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15. května 2025 se zveřejní rozhodnutí o přijetí/nepřijetí.</a:t>
            </a:r>
            <a:endParaRPr b="1" u="sng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NIC NEPŘIJDE POŠTOU.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informace najdete v digitálním přihlašovacím systému nebo ve škole na veřejně přístupném místě, obvykle vstupní dveře i na webu střední školy.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Google Shape;139;p27"/>
          <p:cNvGraphicFramePr/>
          <p:nvPr>
            <p:extLst>
              <p:ext uri="{D42A27DB-BD31-4B8C-83A1-F6EECF244321}">
                <p14:modId xmlns:p14="http://schemas.microsoft.com/office/powerpoint/2010/main" val="371539683"/>
              </p:ext>
            </p:extLst>
          </p:nvPr>
        </p:nvGraphicFramePr>
        <p:xfrm>
          <a:off x="944082" y="538487"/>
          <a:ext cx="7255834" cy="4605013"/>
        </p:xfrm>
        <a:graphic>
          <a:graphicData uri="http://schemas.openxmlformats.org/drawingml/2006/table">
            <a:tbl>
              <a:tblPr>
                <a:noFill/>
                <a:tableStyleId>{A13CBF24-FE5E-4788-A2EB-6FE3314DF775}</a:tableStyleId>
              </a:tblPr>
              <a:tblGrid>
                <a:gridCol w="3627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7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b="1"/>
                        <a:t>Termín:</a:t>
                      </a:r>
                      <a:endParaRPr b="1"/>
                    </a:p>
                  </a:txBody>
                  <a:tcPr marL="91425" marR="91425" marT="91425" marB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b="1"/>
                        <a:t>Událost:</a:t>
                      </a:r>
                      <a:endParaRPr b="1"/>
                    </a:p>
                  </a:txBody>
                  <a:tcPr marL="91425" marR="91425" marT="91425" marB="91425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/>
                        <a:t>do 31. ledna 2025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vyhlášení kritérií přijímacího řízení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/>
                        <a:t>od 1. do 20. února 2025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podání přihlášek na tři SŠ - podle priority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/>
                        <a:t>od 15. 3. do 23. 4. 2025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/>
                        <a:t>školní zkoušky </a:t>
                      </a:r>
                      <a:r>
                        <a:rPr lang="cs" dirty="0">
                          <a:solidFill>
                            <a:srgbClr val="FF0000"/>
                          </a:solidFill>
                        </a:rPr>
                        <a:t>(jen některé školy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 talentovou zkouškou </a:t>
                      </a:r>
                      <a:r>
                        <a:rPr lang="cs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/>
                        <a:t>11. a 14. dubna 2025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JPZ = jednotné přijímací zkoušky (Jč, M)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>
                          <a:solidFill>
                            <a:schemeClr val="dk1"/>
                          </a:solidFill>
                        </a:rPr>
                        <a:t>29. a 30. dubna 2025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náhradní JPZ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>
                          <a:solidFill>
                            <a:schemeClr val="dk1"/>
                          </a:solidFill>
                        </a:rPr>
                        <a:t>10., 13. a 14. května 2025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nahlížení do spisu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35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/>
                        <a:t>15. května 2025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/>
                        <a:t>zveřejnění výsledků přijímacího řízení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dirty="0"/>
                        <a:t> v 1. kole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5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dirty="0"/>
                        <a:t>od 24. dubna do 5. května 2025 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dirty="0"/>
                        <a:t>náhradní termín školní zkoušky a talentové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dirty="0"/>
                        <a:t>zkoušky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(jen některé školy)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585651338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FA269237-F490-47C0-9002-97BF06F16949}"/>
              </a:ext>
            </a:extLst>
          </p:cNvPr>
          <p:cNvSpPr txBox="1"/>
          <p:nvPr/>
        </p:nvSpPr>
        <p:spPr>
          <a:xfrm>
            <a:off x="3096850" y="138377"/>
            <a:ext cx="2794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b="1" u="sng" dirty="0"/>
              <a:t>DŮLEŽITÉ  TERMÍNY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623400" y="28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Vzdání se přijetí = zpětvzetí přihlášky</a:t>
            </a:r>
            <a:endParaRPr b="1" u="sng" dirty="0">
              <a:solidFill>
                <a:schemeClr val="tx1"/>
              </a:solidFill>
            </a:endParaRPr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lze se vzdát přijetí na školu, kde je žák přijat,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není na to formulář - jen se písemně oznámí.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Důsledek:</a:t>
            </a:r>
            <a:endParaRPr b="1" u="sng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žák přijde o celé kolo - v tomto kole již nemůže být přijat na jinou školu,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podává přihlášky až do dalšího, druhého kola.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439291" y="28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Odvolání:</a:t>
            </a:r>
            <a:endParaRPr b="1" u="sng" dirty="0"/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sz="2000" dirty="0">
                <a:solidFill>
                  <a:schemeClr val="tx1"/>
                </a:solidFill>
              </a:rPr>
              <a:t>Nelze se odvolat proti nepřijetí z kapacitních důvodů (nebudou volná místa).</a:t>
            </a:r>
            <a:endParaRPr sz="20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sz="2000" dirty="0">
                <a:solidFill>
                  <a:schemeClr val="tx1"/>
                </a:solidFill>
              </a:rPr>
              <a:t>Pokud někdo využije zpětvzetí přihlášky a uvolní místo, toto místo se bude obsazovat až v dalším kole. </a:t>
            </a:r>
            <a:endParaRPr sz="2000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sz="2000" dirty="0">
                <a:solidFill>
                  <a:schemeClr val="tx1"/>
                </a:solidFill>
              </a:rPr>
              <a:t>Odvolat se </a:t>
            </a:r>
            <a:r>
              <a:rPr lang="cs" sz="2000" b="1" dirty="0">
                <a:solidFill>
                  <a:schemeClr val="tx1"/>
                </a:solidFill>
              </a:rPr>
              <a:t>lze jen z důvodu chybného hodnocení </a:t>
            </a:r>
            <a:r>
              <a:rPr lang="cs" sz="2000" dirty="0">
                <a:solidFill>
                  <a:schemeClr val="tx1"/>
                </a:solidFill>
              </a:rPr>
              <a:t>podle zveřejněných kritérií nebo </a:t>
            </a:r>
            <a:r>
              <a:rPr lang="cs" sz="2000" b="1" dirty="0">
                <a:solidFill>
                  <a:schemeClr val="tx1"/>
                </a:solidFill>
              </a:rPr>
              <a:t>narušení průběhu zkoušky.</a:t>
            </a:r>
            <a:endParaRPr sz="2000" b="1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sz="2000" dirty="0">
                <a:solidFill>
                  <a:schemeClr val="tx1"/>
                </a:solidFill>
              </a:rPr>
              <a:t>Odvolání se zasílá na příslušnou střední školu </a:t>
            </a:r>
            <a:r>
              <a:rPr lang="cs" sz="2000" b="1" dirty="0">
                <a:solidFill>
                  <a:schemeClr val="tx1"/>
                </a:solidFill>
              </a:rPr>
              <a:t>do tří pracovních dnů</a:t>
            </a:r>
            <a:r>
              <a:rPr lang="cs" sz="2000" dirty="0">
                <a:solidFill>
                  <a:schemeClr val="tx1"/>
                </a:solidFill>
              </a:rPr>
              <a:t> od zveřejnění výsledků přijímacího řízení - </a:t>
            </a:r>
            <a:r>
              <a:rPr lang="cs" sz="2000" b="1" dirty="0">
                <a:solidFill>
                  <a:schemeClr val="tx1"/>
                </a:solidFill>
              </a:rPr>
              <a:t>do 19. května 2025.</a:t>
            </a:r>
            <a:endParaRPr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/>
      <p:bldP spid="1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240816" y="49471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2. kolo přijímacího řízení - opět 3 přihlášky na </a:t>
            </a:r>
            <a:r>
              <a:rPr lang="cs" b="1" u="sng"/>
              <a:t>žáka </a:t>
            </a:r>
            <a:endParaRPr b="1" u="sng" dirty="0"/>
          </a:p>
        </p:txBody>
      </p:sp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99048" y="1067414"/>
            <a:ext cx="8974067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 b="1" dirty="0">
                <a:solidFill>
                  <a:schemeClr val="tx1"/>
                </a:solidFill>
              </a:rPr>
              <a:t>20. května 2025</a:t>
            </a:r>
            <a:r>
              <a:rPr lang="cs" sz="1900" dirty="0">
                <a:solidFill>
                  <a:schemeClr val="tx1"/>
                </a:solidFill>
              </a:rPr>
              <a:t> bude zveřejněn seznam škol a oborů, které mají volnou kapacitu.</a:t>
            </a:r>
            <a:endParaRPr sz="19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 b="1" dirty="0">
                <a:solidFill>
                  <a:schemeClr val="tx1"/>
                </a:solidFill>
              </a:rPr>
              <a:t>Do 24. května 2025 </a:t>
            </a:r>
            <a:r>
              <a:rPr lang="cs" sz="1900" dirty="0">
                <a:solidFill>
                  <a:schemeClr val="tx1"/>
                </a:solidFill>
              </a:rPr>
              <a:t>se musí podat přihlášky stejným způsobem jako v prvním kole.</a:t>
            </a:r>
            <a:endParaRPr sz="19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 b="1" dirty="0">
                <a:solidFill>
                  <a:schemeClr val="tx1"/>
                </a:solidFill>
              </a:rPr>
              <a:t>Od 8. do 12. května 2025 </a:t>
            </a:r>
            <a:r>
              <a:rPr lang="cs" sz="1900" dirty="0">
                <a:solidFill>
                  <a:schemeClr val="tx1"/>
                </a:solidFill>
              </a:rPr>
              <a:t>se konají školní a talentové zkoušky - NENÍ JIŽ JEDNOTNÁ PŘIJÍMACÍ ZKOUŠKA. Školy si převezmou výsledky JPZ z prvního kola.</a:t>
            </a:r>
            <a:endParaRPr sz="19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 b="1" dirty="0">
                <a:solidFill>
                  <a:schemeClr val="tx1"/>
                </a:solidFill>
              </a:rPr>
              <a:t>18., 19. a 20. května</a:t>
            </a:r>
            <a:r>
              <a:rPr lang="cs" sz="1900" dirty="0">
                <a:solidFill>
                  <a:schemeClr val="tx1"/>
                </a:solidFill>
              </a:rPr>
              <a:t> můžete nahlédnout do spisu.</a:t>
            </a:r>
            <a:endParaRPr sz="19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900" b="1" dirty="0">
                <a:solidFill>
                  <a:schemeClr val="tx1"/>
                </a:solidFill>
              </a:rPr>
              <a:t>21. června 2025</a:t>
            </a:r>
            <a:r>
              <a:rPr lang="cs" sz="1900" dirty="0">
                <a:solidFill>
                  <a:schemeClr val="tx1"/>
                </a:solidFill>
              </a:rPr>
              <a:t> budou zveřejněny výsledky z 2. kola přijímacího řízení.</a:t>
            </a:r>
            <a:endParaRPr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Třetí a další kolo přijímacích zkoušek</a:t>
            </a:r>
            <a:endParaRPr b="1" u="sng" dirty="0"/>
          </a:p>
        </p:txBody>
      </p:sp>
      <p:sp>
        <p:nvSpPr>
          <p:cNvPr id="163" name="Google Shape;163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jen papírové přihlášky,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počet přihlášek není omezen,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na každé přihlášce bude jen jedna škola.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Možnosti, jak podat přihlášky:</a:t>
            </a:r>
            <a:endParaRPr b="1" u="sng"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32500" lnSpcReduction="20000"/>
          </a:bodyPr>
          <a:lstStyle/>
          <a:p>
            <a:pPr marL="457200" lvl="0" indent="-30754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cs" sz="4973" dirty="0">
                <a:solidFill>
                  <a:schemeClr val="tx1"/>
                </a:solidFill>
              </a:rPr>
              <a:t>ELEKTRONICKÁ PŘIHLÁŠKA V SYSTÉMU DIPSY</a:t>
            </a:r>
            <a:endParaRPr sz="4973" dirty="0">
              <a:solidFill>
                <a:schemeClr val="tx1"/>
              </a:solidFill>
            </a:endParaRPr>
          </a:p>
          <a:p>
            <a:pPr marL="457200" lvl="0" indent="-30754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cs" sz="4973" dirty="0">
                <a:solidFill>
                  <a:schemeClr val="tx1"/>
                </a:solidFill>
              </a:rPr>
              <a:t>Prostřednictvím VÝPISU ZE SYSTÉMU DIPSY </a:t>
            </a:r>
            <a:endParaRPr sz="4973" dirty="0">
              <a:solidFill>
                <a:schemeClr val="tx1"/>
              </a:solidFill>
            </a:endParaRPr>
          </a:p>
          <a:p>
            <a:pPr marL="457200" lvl="0" indent="-30754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cs" sz="4973" dirty="0">
                <a:solidFill>
                  <a:schemeClr val="tx1"/>
                </a:solidFill>
              </a:rPr>
              <a:t>PAPÍROVÝ TISKOPIS </a:t>
            </a:r>
            <a:endParaRPr sz="4973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4973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973" dirty="0">
                <a:solidFill>
                  <a:schemeClr val="tx1"/>
                </a:solidFill>
              </a:rPr>
              <a:t>DIPSY = Digitální přihlašovací systém </a:t>
            </a:r>
            <a:r>
              <a:rPr lang="cs-CZ" sz="4973" dirty="0">
                <a:solidFill>
                  <a:schemeClr val="tx1"/>
                </a:solidFill>
                <a:hlinkClick r:id="rId3"/>
              </a:rPr>
              <a:t>https://dipsy.cz/prihlaska/intro</a:t>
            </a:r>
            <a:endParaRPr sz="4973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973" dirty="0">
                <a:solidFill>
                  <a:schemeClr val="tx1"/>
                </a:solidFill>
              </a:rPr>
              <a:t>Najdete jej na webu: </a:t>
            </a:r>
            <a:r>
              <a:rPr lang="cs" sz="4973" u="sng" dirty="0">
                <a:solidFill>
                  <a:schemeClr val="tx1"/>
                </a:solidFill>
              </a:rPr>
              <a:t>https://www.dipsy.cz/</a:t>
            </a:r>
            <a:endParaRPr sz="4973" dirty="0">
              <a:solidFill>
                <a:schemeClr val="tx1"/>
              </a:solidFill>
            </a:endParaRPr>
          </a:p>
          <a:p>
            <a:pPr marL="457200" lvl="0" indent="-307547" algn="l" rtl="0">
              <a:spcBef>
                <a:spcPts val="1200"/>
              </a:spcBef>
              <a:spcAft>
                <a:spcPts val="0"/>
              </a:spcAft>
              <a:buSzPct val="100000"/>
              <a:buChar char="+"/>
            </a:pPr>
            <a:r>
              <a:rPr lang="cs" sz="4973" dirty="0">
                <a:solidFill>
                  <a:schemeClr val="tx1"/>
                </a:solidFill>
              </a:rPr>
              <a:t>proklik i na webu </a:t>
            </a:r>
            <a:r>
              <a:rPr lang="cs" sz="4973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www.prihlaskynastredni.cz</a:t>
            </a:r>
            <a:endParaRPr lang="cs" sz="4973" u="sng" dirty="0">
              <a:solidFill>
                <a:schemeClr val="tx1"/>
              </a:solidFill>
            </a:endParaRPr>
          </a:p>
          <a:p>
            <a:pPr marL="149653" lvl="0" indent="0" algn="l" rtl="0"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rPr lang="cs" sz="4973" u="sng" dirty="0">
                <a:solidFill>
                  <a:schemeClr val="tx1"/>
                </a:solidFill>
              </a:rPr>
              <a:t> </a:t>
            </a:r>
            <a:r>
              <a:rPr lang="cs-CZ" sz="4973" u="sng" dirty="0">
                <a:solidFill>
                  <a:schemeClr val="tx1"/>
                </a:solidFill>
                <a:hlinkClick r:id="rId5"/>
              </a:rPr>
              <a:t>https://www.prihlaskynastredni.cz/zakladni-skola.html</a:t>
            </a:r>
            <a:endParaRPr sz="4973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cs" sz="4973" dirty="0">
                <a:solidFill>
                  <a:schemeClr val="tx1"/>
                </a:solidFill>
              </a:rPr>
              <a:t>Zde i videonávod, jak vyplnit přihlášku.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Příprava na jednotné přijímací zkoušky</a:t>
            </a:r>
            <a:endParaRPr b="1" u="sng" dirty="0"/>
          </a:p>
        </p:txBody>
      </p:sp>
      <p:sp>
        <p:nvSpPr>
          <p:cNvPr id="169" name="Google Shape;169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Využijte aplikace:</a:t>
            </a:r>
            <a:endParaRPr b="1" u="sng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 dirty="0">
                <a:solidFill>
                  <a:schemeClr val="hlink"/>
                </a:solidFill>
                <a:hlinkClick r:id="rId3"/>
              </a:rPr>
              <a:t>https://tau.cermat.cz/</a:t>
            </a:r>
            <a:r>
              <a:rPr lang="cs" u="sng" dirty="0">
                <a:solidFill>
                  <a:schemeClr val="hlink"/>
                </a:solidFill>
              </a:rPr>
              <a:t> + jednotná příprava na ZŠ Píšť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Specifikace požadavků na JPZ (stejná jako v roce 2023/2024):</a:t>
            </a:r>
            <a:endParaRPr b="1" u="sng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Český jazyk</a:t>
            </a:r>
            <a:r>
              <a:rPr lang="cs" dirty="0"/>
              <a:t>: </a:t>
            </a:r>
            <a:r>
              <a:rPr lang="cs" u="sng" dirty="0">
                <a:solidFill>
                  <a:schemeClr val="hlink"/>
                </a:solidFill>
                <a:hlinkClick r:id="rId4"/>
              </a:rPr>
              <a:t>https://www.msmt.cz/file/58615/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Matematika:</a:t>
            </a:r>
            <a:r>
              <a:rPr lang="cs" dirty="0"/>
              <a:t> </a:t>
            </a:r>
            <a:r>
              <a:rPr lang="cs" u="sng" dirty="0">
                <a:solidFill>
                  <a:schemeClr val="hlink"/>
                </a:solidFill>
                <a:hlinkClick r:id="rId5"/>
              </a:rPr>
              <a:t>https://www.msmt.cz/file/58614/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Materiály ke stažení</a:t>
            </a:r>
            <a:endParaRPr b="1" u="sng" dirty="0"/>
          </a:p>
        </p:txBody>
      </p:sp>
      <p:sp>
        <p:nvSpPr>
          <p:cNvPr id="175" name="Google Shape;175;p33"/>
          <p:cNvSpPr txBox="1">
            <a:spLocks noGrp="1"/>
          </p:cNvSpPr>
          <p:nvPr>
            <p:ph type="body" idx="1"/>
          </p:nvPr>
        </p:nvSpPr>
        <p:spPr>
          <a:xfrm>
            <a:off x="538528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dirty="0">
                <a:solidFill>
                  <a:schemeClr val="tx1"/>
                </a:solidFill>
              </a:rPr>
              <a:t>Formulář Lékařský posudek o zdravotní způsobilosti ke vzdělávání: 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/>
              <a:t>       </a:t>
            </a:r>
            <a:r>
              <a:rPr lang="cs" u="sng" dirty="0">
                <a:solidFill>
                  <a:schemeClr val="hlink"/>
                </a:solidFill>
                <a:hlinkClick r:id="rId3"/>
              </a:rPr>
              <a:t>https://www.msmt.cz/file/61747/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 dirty="0">
                <a:solidFill>
                  <a:schemeClr val="hlink"/>
                </a:solidFill>
                <a:hlinkClick r:id="rId4"/>
              </a:rPr>
              <a:t>https://www.msmt.cz/file/61748/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 dirty="0">
                <a:solidFill>
                  <a:schemeClr val="tx1"/>
                </a:solidFill>
              </a:rPr>
              <a:t>Formulář papírové podoby Přihlášky ke vzdělávání ve střední škole:</a:t>
            </a:r>
            <a:endParaRPr b="1" dirty="0">
              <a:solidFill>
                <a:schemeClr val="tx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 dirty="0">
                <a:solidFill>
                  <a:schemeClr val="hlink"/>
                </a:solidFill>
                <a:hlinkClick r:id="rId5"/>
              </a:rPr>
              <a:t>https://www.msmt.cz/file/61728/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 dirty="0">
                <a:solidFill>
                  <a:schemeClr val="hlink"/>
                </a:solidFill>
                <a:hlinkClick r:id="rId6"/>
              </a:rPr>
              <a:t>https://www.msmt.cz/file/61719/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Kontakt na výchovnou poradkyni</a:t>
            </a:r>
            <a:endParaRPr b="1" u="sng" dirty="0">
              <a:solidFill>
                <a:schemeClr val="tx1"/>
              </a:solidFill>
            </a:endParaRPr>
          </a:p>
        </p:txBody>
      </p:sp>
      <p:sp>
        <p:nvSpPr>
          <p:cNvPr id="181" name="Google Shape;181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spcBef>
                <a:spcPts val="1200"/>
              </a:spcBef>
              <a:buNone/>
            </a:pPr>
            <a:r>
              <a:rPr lang="cs" dirty="0">
                <a:solidFill>
                  <a:schemeClr val="tx1"/>
                </a:solidFill>
              </a:rPr>
              <a:t>Marcela Gajdová, </a:t>
            </a:r>
            <a:r>
              <a:rPr lang="c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gajdova</a:t>
            </a:r>
            <a:r>
              <a:rPr lang="cs-CZ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@skolapist.cz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Telefon osobní: 736 146 360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/>
          <p:nvPr/>
        </p:nvSpPr>
        <p:spPr>
          <a:xfrm>
            <a:off x="1603250" y="1032425"/>
            <a:ext cx="5853900" cy="25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b="1" dirty="0">
                <a:solidFill>
                  <a:schemeClr val="tx1"/>
                </a:solidFill>
                <a:latin typeface="Caveat"/>
                <a:ea typeface="Caveat"/>
                <a:cs typeface="Caveat"/>
                <a:sym typeface="Caveat"/>
              </a:rPr>
              <a:t>Přeji, ať se Vám všem podaří co nejlepší volba SŠ.</a:t>
            </a:r>
            <a:endParaRPr sz="2400" b="1" dirty="0">
              <a:solidFill>
                <a:schemeClr val="tx1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b="1" dirty="0">
                <a:solidFill>
                  <a:schemeClr val="tx1"/>
                </a:solidFill>
                <a:latin typeface="Caveat"/>
                <a:ea typeface="Caveat"/>
                <a:cs typeface="Caveat"/>
                <a:sym typeface="Caveat"/>
              </a:rPr>
              <a:t>Žákům přeji hodně štěstí u přijímacích zkoušek.</a:t>
            </a:r>
            <a:endParaRPr sz="2400" b="1" dirty="0">
              <a:solidFill>
                <a:schemeClr val="tx1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b="1" dirty="0">
                <a:solidFill>
                  <a:schemeClr val="tx1"/>
                </a:solidFill>
                <a:latin typeface="Caveat"/>
                <a:ea typeface="Caveat"/>
                <a:cs typeface="Caveat"/>
                <a:sym typeface="Caveat"/>
              </a:rPr>
              <a:t>Děkuji za pozornost.                                            </a:t>
            </a:r>
            <a:endParaRPr sz="2400" b="1" dirty="0">
              <a:solidFill>
                <a:schemeClr val="tx1"/>
              </a:solidFill>
              <a:latin typeface="Caveat"/>
              <a:ea typeface="Caveat"/>
              <a:cs typeface="Caveat"/>
              <a:sym typeface="Cave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Informační videa</a:t>
            </a:r>
            <a:endParaRPr b="1" u="sng"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Vysvětlení algoritmu rozřazování uchazečů na školy:</a:t>
            </a:r>
            <a:endParaRPr b="1" u="sng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b="1" u="sng" dirty="0">
                <a:solidFill>
                  <a:schemeClr val="tx1"/>
                </a:solidFill>
                <a:hlinkClick r:id="rId3"/>
              </a:rPr>
              <a:t>https://www.youtube.com/watch?v=CJ2Zv556_GI</a:t>
            </a:r>
            <a:endParaRPr lang="cs" b="1" u="sng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 u="sng" dirty="0">
                <a:solidFill>
                  <a:schemeClr val="tx1"/>
                </a:solidFill>
              </a:rPr>
              <a:t>Jak na přihlášku v systému DIPSY: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b="1" u="sng" dirty="0">
                <a:solidFill>
                  <a:schemeClr val="tx1"/>
                </a:solidFill>
                <a:hlinkClick r:id="rId4"/>
              </a:rPr>
              <a:t>https://www.youtube.com/watch?v=Q4YjKGuO3T0</a:t>
            </a:r>
            <a:endParaRPr b="1" u="sng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b="1" u="sng" dirty="0">
                <a:solidFill>
                  <a:schemeClr val="tx1"/>
                </a:solidFill>
              </a:rPr>
              <a:t>Jak postupovat při vyplňování přihlášek na střední školu: </a:t>
            </a:r>
            <a:endParaRPr b="1" u="sng" dirty="0">
              <a:solidFill>
                <a:schemeClr val="tx1"/>
              </a:solidFill>
            </a:endParaRPr>
          </a:p>
          <a:p>
            <a:pPr marL="0" lvl="0" indent="0">
              <a:spcBef>
                <a:spcPts val="1200"/>
              </a:spcBef>
              <a:buNone/>
            </a:pPr>
            <a:r>
              <a:rPr lang="cs-CZ" u="sng" dirty="0">
                <a:solidFill>
                  <a:srgbClr val="FF0000"/>
                </a:solidFill>
                <a:hlinkClick r:id="rId5"/>
              </a:rPr>
              <a:t>https://www.youtube.com/watch?v=aQveHvbCQ70&amp;t=17s</a:t>
            </a:r>
            <a:endParaRPr u="sng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28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200" b="1" u="sng" dirty="0">
                <a:solidFill>
                  <a:schemeClr val="tx1"/>
                </a:solidFill>
              </a:rPr>
              <a:t>ELEKTRONICKÁ PŘIHLÁŠKA (pomocí elektronické identity - např. Bankovní identita, Mobilní klíč e-Governmentu…)</a:t>
            </a:r>
            <a:endParaRPr sz="2200" b="1" u="sng" dirty="0">
              <a:solidFill>
                <a:schemeClr val="tx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800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Jednoduchý výběr</a:t>
            </a: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 ze všech škol, stačí vybrat školu (včetně oboru, zaměření a formy vzdělání) a potřebné informace nemusíte hledat jinde.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U každé školy/oboru vzdělání </a:t>
            </a: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uvidíte počty přihlášek a přijatých uchazečů v minulých letech.</a:t>
            </a:r>
            <a:endParaRPr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Můžete se </a:t>
            </a: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vrátit k rozpracované přihlášce</a:t>
            </a: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.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Přílohy se přikládají v kopiích (fotka, scan),</a:t>
            </a: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 stačí si ponechat pro potřeby ověření u sebe 1 originál každé přílohy. </a:t>
            </a: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Pozvánka ke zkouškám přijde elektronicky.</a:t>
            </a:r>
            <a:endParaRPr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Po vyhodnocení </a:t>
            </a: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uvidíte výsledky svého dítěte</a:t>
            </a: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 u testů jednotné přijímací zkoušky.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28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 sz="2000" b="1" u="sng" dirty="0">
                <a:solidFill>
                  <a:schemeClr val="tx1"/>
                </a:solidFill>
              </a:rPr>
              <a:t>VÝPIS ZE SYSTÉMU </a:t>
            </a:r>
            <a:r>
              <a:rPr lang="cs" sz="2000" b="1" u="sng" dirty="0">
                <a:solidFill>
                  <a:schemeClr val="dk2"/>
                </a:solidFill>
              </a:rPr>
              <a:t>- </a:t>
            </a:r>
            <a:r>
              <a:rPr lang="cs" sz="2000" b="1" u="sng" dirty="0">
                <a:solidFill>
                  <a:srgbClr val="FF0000"/>
                </a:solidFill>
              </a:rPr>
              <a:t>zájemcům </a:t>
            </a:r>
            <a:r>
              <a:rPr lang="cs" sz="2000" b="1" u="sng">
                <a:solidFill>
                  <a:srgbClr val="FF0000"/>
                </a:solidFill>
              </a:rPr>
              <a:t>pomůžeme ve škole</a:t>
            </a:r>
            <a:endParaRPr sz="2000" b="1" dirty="0">
              <a:solidFill>
                <a:srgbClr val="FF0000"/>
              </a:solidFill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Vše vyplníte online, ale bez přihlášení,</a:t>
            </a: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 proto se Vám nebudou předvyplňovat údaje z registru obyvatel a musíte všechny vyplnit. 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cs" sz="1700" b="1" dirty="0">
                <a:solidFill>
                  <a:schemeClr val="dk1"/>
                </a:solidFill>
                <a:highlight>
                  <a:srgbClr val="FFFFFF"/>
                </a:highlight>
              </a:rPr>
              <a:t>Uvidíte přehledně dokumenty</a:t>
            </a:r>
            <a:r>
              <a:rPr lang="cs" sz="1700" dirty="0">
                <a:solidFill>
                  <a:schemeClr val="dk1"/>
                </a:solidFill>
                <a:highlight>
                  <a:srgbClr val="FFFFFF"/>
                </a:highlight>
              </a:rPr>
              <a:t>, které Vámi vybraná škola </a:t>
            </a:r>
            <a:r>
              <a:rPr lang="cs" sz="1700" b="1" dirty="0">
                <a:solidFill>
                  <a:schemeClr val="dk1"/>
                </a:solidFill>
                <a:highlight>
                  <a:srgbClr val="FFFFFF"/>
                </a:highlight>
              </a:rPr>
              <a:t>vyžaduje doložit k přihlášce</a:t>
            </a:r>
            <a:r>
              <a:rPr lang="cs" sz="1700" dirty="0">
                <a:solidFill>
                  <a:schemeClr val="dk1"/>
                </a:solidFill>
                <a:highlight>
                  <a:srgbClr val="FFFFFF"/>
                </a:highlight>
              </a:rPr>
              <a:t>. Ty pak nahrajete jako fotky nebo skeny.</a:t>
            </a:r>
            <a:endParaRPr sz="24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Ze systému </a:t>
            </a: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vytisknete výpis přihlášky (třikrát), podepíšete ho a doručíte </a:t>
            </a: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na Vámi vybrané školy (poštou, osobně, datovou schránkou).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Pozvánka ke zkouškám Vám přijde doporučeným dopisem.</a:t>
            </a:r>
            <a:endParaRPr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cs" b="1" dirty="0">
                <a:solidFill>
                  <a:schemeClr val="dk1"/>
                </a:solidFill>
                <a:highlight>
                  <a:srgbClr val="FFFFFF"/>
                </a:highlight>
              </a:rPr>
              <a:t>Neuvidíte po vyhodnocení testů výsledky svého dítěte</a:t>
            </a:r>
            <a:r>
              <a:rPr lang="cs" dirty="0">
                <a:solidFill>
                  <a:schemeClr val="dk1"/>
                </a:solidFill>
                <a:highlight>
                  <a:srgbClr val="FFFFFF"/>
                </a:highlight>
              </a:rPr>
              <a:t> u jednotné přijímací zkoušky.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 sz="2000" b="1" u="sng" dirty="0">
                <a:solidFill>
                  <a:schemeClr val="tx1"/>
                </a:solidFill>
              </a:rPr>
              <a:t>PAPÍROVÝ TISKOPIS / FORMULÁŘ PŘIHLÁŠKY</a:t>
            </a:r>
            <a:endParaRPr sz="2000" b="1" u="sng" dirty="0">
              <a:solidFill>
                <a:schemeClr val="tx1"/>
              </a:solidFill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AutoNum type="arabicPeriod"/>
            </a:pPr>
            <a:r>
              <a:rPr lang="cs" sz="1900" dirty="0">
                <a:solidFill>
                  <a:schemeClr val="dk1"/>
                </a:solidFill>
                <a:highlight>
                  <a:srgbClr val="FFFFFF"/>
                </a:highlight>
              </a:rPr>
              <a:t>Vyplníte </a:t>
            </a:r>
            <a:r>
              <a:rPr lang="cs" sz="1900" b="1" dirty="0">
                <a:solidFill>
                  <a:schemeClr val="dk1"/>
                </a:solidFill>
                <a:highlight>
                  <a:srgbClr val="FFFFFF"/>
                </a:highlight>
              </a:rPr>
              <a:t>klasickou listinnou přihlášku a doručíte ji</a:t>
            </a:r>
            <a:r>
              <a:rPr lang="cs" sz="1900" dirty="0">
                <a:solidFill>
                  <a:schemeClr val="dk1"/>
                </a:solidFill>
                <a:highlight>
                  <a:srgbClr val="FFFFFF"/>
                </a:highlight>
              </a:rPr>
              <a:t> do každé zvolené školy. </a:t>
            </a:r>
            <a:endParaRPr sz="19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AutoNum type="arabicPeriod"/>
            </a:pPr>
            <a:r>
              <a:rPr lang="cs" sz="1900" b="1" dirty="0">
                <a:solidFill>
                  <a:schemeClr val="dk1"/>
                </a:solidFill>
                <a:highlight>
                  <a:srgbClr val="FFFFFF"/>
                </a:highlight>
              </a:rPr>
              <a:t>Ke každé přihlášce přiložíte všechny přílohy</a:t>
            </a:r>
            <a:r>
              <a:rPr lang="cs" sz="1900" dirty="0">
                <a:solidFill>
                  <a:schemeClr val="dk1"/>
                </a:solidFill>
                <a:highlight>
                  <a:srgbClr val="FFFFFF"/>
                </a:highlight>
              </a:rPr>
              <a:t>, které daná škola/obor požaduje. </a:t>
            </a:r>
            <a:endParaRPr sz="19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AutoNum type="arabicPeriod"/>
            </a:pPr>
            <a:r>
              <a:rPr lang="cs" sz="1900" b="1" dirty="0">
                <a:solidFill>
                  <a:schemeClr val="dk1"/>
                </a:solidFill>
                <a:highlight>
                  <a:srgbClr val="FFFFFF"/>
                </a:highlight>
              </a:rPr>
              <a:t>Každá přihláška musí mít obory uvedené ve stejném pořadí</a:t>
            </a:r>
            <a:r>
              <a:rPr lang="cs" sz="1900" dirty="0">
                <a:solidFill>
                  <a:schemeClr val="dk1"/>
                </a:solidFill>
                <a:highlight>
                  <a:srgbClr val="FFFFFF"/>
                </a:highlight>
              </a:rPr>
              <a:t> dle zvolené priority pro přijetí.</a:t>
            </a:r>
            <a:endParaRPr sz="19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AutoNum type="arabicPeriod"/>
            </a:pPr>
            <a:r>
              <a:rPr lang="cs" sz="1900" b="1" dirty="0">
                <a:solidFill>
                  <a:schemeClr val="dk1"/>
                </a:solidFill>
                <a:highlight>
                  <a:srgbClr val="FFFFFF"/>
                </a:highlight>
              </a:rPr>
              <a:t>Pozvánka ke zkouškám</a:t>
            </a:r>
            <a:r>
              <a:rPr lang="cs" sz="1900" dirty="0">
                <a:solidFill>
                  <a:schemeClr val="dk1"/>
                </a:solidFill>
                <a:highlight>
                  <a:srgbClr val="FFFFFF"/>
                </a:highlight>
              </a:rPr>
              <a:t> Vám přijde doporučeným dopisem.</a:t>
            </a:r>
            <a:endParaRPr sz="19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AutoNum type="arabicPeriod"/>
            </a:pPr>
            <a:r>
              <a:rPr lang="cs" sz="1900" b="1" dirty="0">
                <a:solidFill>
                  <a:schemeClr val="dk1"/>
                </a:solidFill>
                <a:highlight>
                  <a:srgbClr val="FFFFFF"/>
                </a:highlight>
              </a:rPr>
              <a:t>Neuvidíte po vyhodnocení testů výsledky</a:t>
            </a:r>
            <a:r>
              <a:rPr lang="cs" sz="1900" dirty="0">
                <a:solidFill>
                  <a:schemeClr val="dk1"/>
                </a:solidFill>
                <a:highlight>
                  <a:srgbClr val="FFFFFF"/>
                </a:highlight>
              </a:rPr>
              <a:t> svého dítěte u jednotné přijímací zkoušky.</a:t>
            </a:r>
            <a:endParaRPr sz="19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dirty="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ZMĚNY</a:t>
            </a:r>
            <a:endParaRPr b="1" u="sng" dirty="0"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cs" sz="2100" b="1" dirty="0">
                <a:solidFill>
                  <a:schemeClr val="dk1"/>
                </a:solidFill>
                <a:highlight>
                  <a:srgbClr val="FFFFFF"/>
                </a:highlight>
              </a:rPr>
              <a:t>Potvrzení od lékaře je jako samostatná příloha přihlášky </a:t>
            </a:r>
            <a:r>
              <a:rPr lang="cs" sz="2100" dirty="0">
                <a:solidFill>
                  <a:schemeClr val="dk1"/>
                </a:solidFill>
                <a:highlight>
                  <a:srgbClr val="FFFFFF"/>
                </a:highlight>
              </a:rPr>
              <a:t>(nepotvrzuje se tedy v přihlášce). </a:t>
            </a:r>
            <a:r>
              <a:rPr lang="cs" sz="2100" b="1" dirty="0">
                <a:solidFill>
                  <a:srgbClr val="FF0000"/>
                </a:solidFill>
                <a:highlight>
                  <a:srgbClr val="FFFFFF"/>
                </a:highlight>
              </a:rPr>
              <a:t>POZOR, na potvrzení od lékaře musí být správný kód oboru/oborů vzdělání!</a:t>
            </a:r>
            <a:endParaRPr sz="2100" b="1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cs" sz="2100" b="1" dirty="0">
                <a:solidFill>
                  <a:schemeClr val="dk1"/>
                </a:solidFill>
                <a:highlight>
                  <a:srgbClr val="FFFFFF"/>
                </a:highlight>
              </a:rPr>
              <a:t>Určení priority</a:t>
            </a:r>
            <a:r>
              <a:rPr lang="cs" sz="2100" dirty="0">
                <a:solidFill>
                  <a:schemeClr val="dk1"/>
                </a:solidFill>
                <a:highlight>
                  <a:srgbClr val="FFFFFF"/>
                </a:highlight>
              </a:rPr>
              <a:t> jednotlivých škol - </a:t>
            </a:r>
            <a:r>
              <a:rPr lang="cs" sz="2100" b="1" dirty="0">
                <a:solidFill>
                  <a:schemeClr val="dk1"/>
                </a:solidFill>
                <a:highlight>
                  <a:srgbClr val="FFFFFF"/>
                </a:highlight>
              </a:rPr>
              <a:t>TŘI ŠKOLY.</a:t>
            </a:r>
            <a:endParaRPr sz="21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cs" sz="2100" b="1" dirty="0">
                <a:solidFill>
                  <a:schemeClr val="dk1"/>
                </a:solidFill>
                <a:highlight>
                  <a:srgbClr val="FFFFFF"/>
                </a:highlight>
              </a:rPr>
              <a:t>Střední školy pro obory s talentovou zkouškou vykonávají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cs" sz="2100" b="1" dirty="0">
                <a:solidFill>
                  <a:schemeClr val="dk1"/>
                </a:solidFill>
                <a:highlight>
                  <a:srgbClr val="FFFFFF"/>
                </a:highlight>
              </a:rPr>
              <a:t>     přijímací řízení také až v dubnu 2025, ale mají své vlastní 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cs" sz="2100" b="1" dirty="0">
                <a:solidFill>
                  <a:schemeClr val="dk1"/>
                </a:solidFill>
                <a:highlight>
                  <a:srgbClr val="FFFFFF"/>
                </a:highlight>
              </a:rPr>
              <a:t>     školní kolo přijímacího řízení – od 15. března 2025. Žáci 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cs" sz="2100" b="1" dirty="0">
                <a:solidFill>
                  <a:schemeClr val="dk1"/>
                </a:solidFill>
                <a:highlight>
                  <a:srgbClr val="FFFFFF"/>
                </a:highlight>
              </a:rPr>
              <a:t>     mohou podat celkem 5 přihlášek – 2 na obory s talentovou 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cs" sz="2100" b="1" dirty="0">
                <a:solidFill>
                  <a:schemeClr val="dk1"/>
                </a:solidFill>
                <a:highlight>
                  <a:srgbClr val="FFFFFF"/>
                </a:highlight>
              </a:rPr>
              <a:t>     zkouškou + 3 na klasické obory středních škol.</a:t>
            </a:r>
            <a:endParaRPr sz="21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19693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u="sng" dirty="0"/>
              <a:t>Přílohy k přihlášce - zjistíte z kritérií na webu vybrané střední školy  </a:t>
            </a:r>
            <a:endParaRPr b="1" u="sng" dirty="0"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dirty="0">
                <a:solidFill>
                  <a:schemeClr val="tx1"/>
                </a:solidFill>
              </a:rPr>
              <a:t>Do 31. ledna 2025</a:t>
            </a:r>
            <a:r>
              <a:rPr lang="cs" dirty="0">
                <a:solidFill>
                  <a:schemeClr val="tx1"/>
                </a:solidFill>
              </a:rPr>
              <a:t> musí být zveřejněna kritéria přijímacího řízení.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 dirty="0">
                <a:solidFill>
                  <a:schemeClr val="tx1"/>
                </a:solidFill>
              </a:rPr>
              <a:t>Lékařský posudek </a:t>
            </a:r>
            <a:r>
              <a:rPr lang="cs" dirty="0">
                <a:solidFill>
                  <a:schemeClr val="tx1"/>
                </a:solidFill>
              </a:rPr>
              <a:t>(jen u některých oborů) – uveden jako PLP (v brožurce)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vyřizujte co nejdříve - nečekejte na únor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vypište si předem formulář (údaje o uchazeči, názvy škol, oborů)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 dirty="0">
                <a:solidFill>
                  <a:schemeClr val="tx1"/>
                </a:solidFill>
              </a:rPr>
              <a:t>Hodnocení na vysvědčeních z předchozího vzdělávání</a:t>
            </a:r>
            <a:endParaRPr b="1"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formulář s QR kódem (vytiskneme ve škole) - Školaonline tuto službu chystá 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dirty="0">
                <a:solidFill>
                  <a:schemeClr val="tx1"/>
                </a:solidFill>
              </a:rPr>
              <a:t>prostá kopie vysvědčení - scan nebo fotka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b="1" dirty="0">
                <a:solidFill>
                  <a:schemeClr val="tx1"/>
                </a:solidFill>
              </a:rPr>
              <a:t>Další:</a:t>
            </a:r>
            <a:r>
              <a:rPr lang="cs" dirty="0">
                <a:solidFill>
                  <a:schemeClr val="tx1"/>
                </a:solidFill>
              </a:rPr>
              <a:t> Potvrzení ze školního poradenského zařízení – pro žáky s podpůrnými opatřeními – pro navýšení časového limitu, diplomy…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425114" y="133136"/>
            <a:ext cx="8520600" cy="8875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900" b="1" dirty="0">
                <a:highlight>
                  <a:srgbClr val="E8F1F9"/>
                </a:highlight>
              </a:rPr>
              <a:t>Když si po podání přihlášky rozmyslím pořadí mých škol (oborů vzdělání), mohu pořadí změnit?</a:t>
            </a:r>
            <a:endParaRPr sz="3500" b="1" dirty="0"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 b="1" u="sng" dirty="0">
                <a:solidFill>
                  <a:schemeClr val="dk1"/>
                </a:solidFill>
                <a:highlight>
                  <a:srgbClr val="E8F1F9"/>
                </a:highlight>
              </a:rPr>
              <a:t>POZOR!</a:t>
            </a:r>
            <a:endParaRPr sz="2000" b="1" u="sng" dirty="0">
              <a:solidFill>
                <a:schemeClr val="dk1"/>
              </a:solidFill>
              <a:highlight>
                <a:srgbClr val="E8F1F9"/>
              </a:highlight>
            </a:endParaRPr>
          </a:p>
          <a:p>
            <a:pPr marL="10795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cs" sz="1900" dirty="0">
                <a:solidFill>
                  <a:schemeClr val="dk1"/>
                </a:solidFill>
                <a:highlight>
                  <a:srgbClr val="E8F1F9"/>
                </a:highlight>
              </a:rPr>
              <a:t>- zvolený obor a pořadí je možné měnit jen </a:t>
            </a:r>
            <a:r>
              <a:rPr lang="cs" sz="1900" dirty="0">
                <a:solidFill>
                  <a:srgbClr val="063238"/>
                </a:solidFill>
                <a:highlight>
                  <a:srgbClr val="E8F1F9"/>
                </a:highlight>
              </a:rPr>
              <a:t>do 20. února 2025</a:t>
            </a:r>
            <a:r>
              <a:rPr lang="cs" sz="1900" dirty="0">
                <a:solidFill>
                  <a:schemeClr val="dk1"/>
                </a:solidFill>
                <a:highlight>
                  <a:srgbClr val="E8F1F9"/>
                </a:highlight>
              </a:rPr>
              <a:t> </a:t>
            </a:r>
            <a:endParaRPr sz="1900" dirty="0">
              <a:solidFill>
                <a:schemeClr val="dk1"/>
              </a:solidFill>
              <a:highlight>
                <a:srgbClr val="E8F1F9"/>
              </a:highlight>
            </a:endParaRPr>
          </a:p>
          <a:p>
            <a:pPr marL="10795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cs" sz="1900" dirty="0">
                <a:solidFill>
                  <a:schemeClr val="dk1"/>
                </a:solidFill>
                <a:highlight>
                  <a:srgbClr val="E8F1F9"/>
                </a:highlight>
              </a:rPr>
              <a:t>formou zpětvzetí přihlášky a podáním nové.</a:t>
            </a:r>
            <a:endParaRPr sz="1900" dirty="0">
              <a:solidFill>
                <a:schemeClr val="dk1"/>
              </a:solidFill>
              <a:highlight>
                <a:srgbClr val="E8F1F9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4" grpId="0" build="p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1467</Words>
  <Application>Microsoft Office PowerPoint</Application>
  <PresentationFormat>Předvádění na obrazovce (16:9)</PresentationFormat>
  <Paragraphs>145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Caveat</vt:lpstr>
      <vt:lpstr>Arial</vt:lpstr>
      <vt:lpstr>Simple Light</vt:lpstr>
      <vt:lpstr>Přijímací řízení 2025</vt:lpstr>
      <vt:lpstr>Možnosti, jak podat přihlášky:</vt:lpstr>
      <vt:lpstr>Informační videa</vt:lpstr>
      <vt:lpstr>ELEKTRONICKÁ PŘIHLÁŠKA (pomocí elektronické identity - např. Bankovní identita, Mobilní klíč e-Governmentu…)  </vt:lpstr>
      <vt:lpstr>VÝPIS ZE SYSTÉMU - zájemcům pomůžeme ve škole</vt:lpstr>
      <vt:lpstr>PAPÍROVÝ TISKOPIS / FORMULÁŘ PŘIHLÁŠKY</vt:lpstr>
      <vt:lpstr>ZMĚNY</vt:lpstr>
      <vt:lpstr>Přílohy k přihlášce - zjistíte z kritérií na webu vybrané střední školy  </vt:lpstr>
      <vt:lpstr>Když si po podání přihlášky rozmyslím pořadí mých škol (oborů vzdělání), mohu pořadí změnit?</vt:lpstr>
      <vt:lpstr>Kde a jak bude žák konat jednotnou přijímací zkoušku?</vt:lpstr>
      <vt:lpstr>Pozvánka k jednotné přijímací zkoušce</vt:lpstr>
      <vt:lpstr>Registrační číslo žáka:</vt:lpstr>
      <vt:lpstr>ŽÁK JE NEMOCEN V DOBĚ PŘIJÍMACÍ ZKOUŠKY</vt:lpstr>
      <vt:lpstr>Jak se dozvíte, zda byl žák přijat?</vt:lpstr>
      <vt:lpstr>Prezentace aplikace PowerPoint</vt:lpstr>
      <vt:lpstr>Vzdání se přijetí = zpětvzetí přihlášky</vt:lpstr>
      <vt:lpstr>Odvolání:</vt:lpstr>
      <vt:lpstr>2. kolo přijímacího řízení - opět 3 přihlášky na žáka </vt:lpstr>
      <vt:lpstr>Třetí a další kolo přijímacích zkoušek</vt:lpstr>
      <vt:lpstr>Příprava na jednotné přijímací zkoušky</vt:lpstr>
      <vt:lpstr>Materiály ke stažení</vt:lpstr>
      <vt:lpstr>Kontakt na výchovnou poradkyni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2024</dc:title>
  <dc:creator>Andrea Tomečková</dc:creator>
  <cp:lastModifiedBy>Marcela Gajdová - Zkoumavé čtení</cp:lastModifiedBy>
  <cp:revision>18</cp:revision>
  <dcterms:modified xsi:type="dcterms:W3CDTF">2024-09-09T19:29:04Z</dcterms:modified>
</cp:coreProperties>
</file>