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70" r:id="rId7"/>
    <p:sldId id="263" r:id="rId8"/>
    <p:sldId id="262" r:id="rId9"/>
    <p:sldId id="265" r:id="rId10"/>
    <p:sldId id="264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7BCE93-A087-419C-864E-432A87D50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683026"/>
            <a:ext cx="8915399" cy="1957857"/>
          </a:xfrm>
        </p:spPr>
        <p:txBody>
          <a:bodyPr/>
          <a:lstStyle/>
          <a:p>
            <a:r>
              <a:rPr lang="cs-CZ" dirty="0"/>
              <a:t>Škola v přírodě 2024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B663A31-56C1-4099-955F-F0599DBEA8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3809970"/>
            <a:ext cx="8915399" cy="1126283"/>
          </a:xfrm>
        </p:spPr>
        <p:txBody>
          <a:bodyPr>
            <a:normAutofit/>
          </a:bodyPr>
          <a:lstStyle/>
          <a:p>
            <a:r>
              <a:rPr lang="cs-CZ" sz="2000" b="1" dirty="0"/>
              <a:t>Horský hotel Neptun </a:t>
            </a:r>
            <a:r>
              <a:rPr lang="cs-CZ" sz="2000" dirty="0"/>
              <a:t>– Malá Morávka</a:t>
            </a:r>
          </a:p>
        </p:txBody>
      </p:sp>
    </p:spTree>
    <p:extLst>
      <p:ext uri="{BB962C8B-B14F-4D97-AF65-F5344CB8AC3E}">
        <p14:creationId xmlns:p14="http://schemas.microsoft.com/office/powerpoint/2010/main" val="232950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9D4ED-3587-44EE-6B7C-B0C8619C3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6595899" cy="962643"/>
          </a:xfrm>
        </p:spPr>
        <p:txBody>
          <a:bodyPr/>
          <a:lstStyle/>
          <a:p>
            <a:r>
              <a:rPr lang="cs-CZ" dirty="0"/>
              <a:t>Odevzdáte při odjezdu: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80680F-F72F-7459-468B-2F1A74CCB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130" y="1649506"/>
            <a:ext cx="5972082" cy="2357718"/>
          </a:xfrm>
        </p:spPr>
        <p:txBody>
          <a:bodyPr>
            <a:noAutofit/>
          </a:bodyPr>
          <a:lstStyle/>
          <a:p>
            <a:r>
              <a:rPr lang="cs-CZ" sz="2400" dirty="0"/>
              <a:t>List účastníka školy v přírodě </a:t>
            </a:r>
          </a:p>
          <a:p>
            <a:r>
              <a:rPr lang="cs-CZ" sz="2400" dirty="0"/>
              <a:t>Prohlášení o bezinfekčnosti </a:t>
            </a:r>
          </a:p>
          <a:p>
            <a:r>
              <a:rPr lang="cs-CZ" sz="2400" dirty="0"/>
              <a:t>Kopii zdravotního průkazu</a:t>
            </a:r>
          </a:p>
          <a:p>
            <a:r>
              <a:rPr lang="cs-CZ" sz="2400" dirty="0"/>
              <a:t>Pohlednice pro dítě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u="sng" dirty="0"/>
              <a:t>Adresa: </a:t>
            </a:r>
          </a:p>
          <a:p>
            <a:pPr marL="0" indent="0">
              <a:buNone/>
            </a:pPr>
            <a:r>
              <a:rPr lang="cs-CZ" sz="2400" dirty="0"/>
              <a:t>Hotel Neptun – škola v přírodě</a:t>
            </a:r>
          </a:p>
          <a:p>
            <a:pPr marL="0" indent="0">
              <a:buNone/>
            </a:pPr>
            <a:r>
              <a:rPr lang="cs-CZ" sz="2400" dirty="0"/>
              <a:t>Malá Morávka 185</a:t>
            </a:r>
          </a:p>
          <a:p>
            <a:pPr marL="0" indent="0">
              <a:buNone/>
            </a:pPr>
            <a:r>
              <a:rPr lang="cs-CZ" sz="2400" dirty="0"/>
              <a:t>Malá Morávka </a:t>
            </a:r>
          </a:p>
          <a:p>
            <a:pPr marL="0" indent="0">
              <a:buNone/>
            </a:pPr>
            <a:r>
              <a:rPr lang="cs-CZ" sz="2400" dirty="0"/>
              <a:t>793 36</a:t>
            </a:r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91762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C9F02-A3AE-1E41-021B-9ADF76128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Dotazy, diskuze: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3314B0-2115-246C-418B-15A9B5ED9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Prostor pro vaše dotazy, otázky ……</a:t>
            </a:r>
          </a:p>
        </p:txBody>
      </p:sp>
      <p:pic>
        <p:nvPicPr>
          <p:cNvPr id="10242" name="Picture 2" descr="Modelu otazník — Stock Fotografie © bluecups #89821126">
            <a:extLst>
              <a:ext uri="{FF2B5EF4-FFF2-40B4-BE49-F238E27FC236}">
                <a16:creationId xmlns:a16="http://schemas.microsoft.com/office/drawing/2014/main" id="{AB396553-EB66-473F-F480-8E4C4539F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755" y="2195512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273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BE7FCF-8B70-D098-C037-C9414FBAA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A953E3-CE87-7BC3-EF99-E4AEB0520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1828800" lvl="4" indent="0">
              <a:buNone/>
            </a:pPr>
            <a:r>
              <a:rPr lang="cs-CZ" sz="3600" dirty="0"/>
              <a:t>DĚKUJI ZA POZORNOST. </a:t>
            </a:r>
            <a:r>
              <a:rPr lang="cs-CZ" sz="3600" dirty="0">
                <a:sym typeface="Wingdings" panose="05000000000000000000" pitchFamily="2" charset="2"/>
              </a:rPr>
              <a:t>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3819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99982-C400-4CE2-8FC4-1F6282C4A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154196"/>
            <a:ext cx="8911687" cy="1280890"/>
          </a:xfrm>
        </p:spPr>
        <p:txBody>
          <a:bodyPr/>
          <a:lstStyle/>
          <a:p>
            <a:r>
              <a:rPr lang="cs-CZ" dirty="0"/>
              <a:t>Základní informace: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D758FF-C386-4792-9430-C0E97B57E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2134" y="2120348"/>
            <a:ext cx="8915400" cy="3777622"/>
          </a:xfrm>
        </p:spPr>
        <p:txBody>
          <a:bodyPr/>
          <a:lstStyle/>
          <a:p>
            <a:r>
              <a:rPr lang="cs-CZ" b="1" dirty="0"/>
              <a:t>Datum: 10. 6. – 14. 6. 2024</a:t>
            </a:r>
          </a:p>
          <a:p>
            <a:r>
              <a:rPr lang="cs-CZ" b="1" dirty="0"/>
              <a:t>Cena: </a:t>
            </a:r>
            <a:r>
              <a:rPr lang="cs-CZ" dirty="0"/>
              <a:t>4 800 Kč</a:t>
            </a:r>
          </a:p>
          <a:p>
            <a:r>
              <a:rPr lang="cs-CZ" dirty="0"/>
              <a:t>Splatnost do </a:t>
            </a:r>
            <a:r>
              <a:rPr lang="cs-CZ" b="1" dirty="0"/>
              <a:t>15. 4. 2024 na příslušný účet podle přiděleného VS !!!</a:t>
            </a:r>
          </a:p>
          <a:p>
            <a:r>
              <a:rPr lang="cs-CZ" b="1" dirty="0"/>
              <a:t>V ceně: </a:t>
            </a:r>
            <a:r>
              <a:rPr lang="cs-CZ" dirty="0"/>
              <a:t>doprava, ubytování, strava a dvoudenní animační program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 dětmi pojedou třídní učitelé, asistenti, vychovatelky a zdravotník.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07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C6F3F-4D9D-4197-83A5-CEA91C67D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3349" y="345082"/>
            <a:ext cx="5295276" cy="1174210"/>
          </a:xfrm>
        </p:spPr>
        <p:txBody>
          <a:bodyPr>
            <a:normAutofit fontScale="90000"/>
          </a:bodyPr>
          <a:lstStyle/>
          <a:p>
            <a:r>
              <a:rPr lang="cs-CZ" dirty="0"/>
              <a:t>Ubytování a jeho </a:t>
            </a:r>
            <a:br>
              <a:rPr lang="cs-CZ" dirty="0"/>
            </a:br>
            <a:r>
              <a:rPr lang="cs-CZ" dirty="0"/>
              <a:t>okolí: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0A4E7A2-7D89-49AE-A872-0335CD4DC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542" y="1521563"/>
            <a:ext cx="5295276" cy="4104706"/>
          </a:xfrm>
        </p:spPr>
        <p:txBody>
          <a:bodyPr/>
          <a:lstStyle/>
          <a:p>
            <a:r>
              <a:rPr lang="cs-CZ" dirty="0"/>
              <a:t>Horský hotel Neptun Malá Morávka (Jeseníky)</a:t>
            </a:r>
          </a:p>
          <a:p>
            <a:r>
              <a:rPr lang="cs-CZ" dirty="0"/>
              <a:t>Pokoje jsou převážně dvoulůžkové (děti budou rozděleny podle svých preferencí a možností hotelu).</a:t>
            </a:r>
          </a:p>
          <a:p>
            <a:r>
              <a:rPr lang="cs-CZ" dirty="0"/>
              <a:t>Pokoje mají vlastní sociální zařízení.</a:t>
            </a:r>
          </a:p>
        </p:txBody>
      </p:sp>
      <p:pic>
        <p:nvPicPr>
          <p:cNvPr id="2050" name="Picture 2" descr="https://www.hotel-neptun.cz/images/galerie/f-04.jpg">
            <a:extLst>
              <a:ext uri="{FF2B5EF4-FFF2-40B4-BE49-F238E27FC236}">
                <a16:creationId xmlns:a16="http://schemas.microsoft.com/office/drawing/2014/main" id="{A53D2757-31AD-4CF7-B1EB-7FA802670B10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974" y="3618223"/>
            <a:ext cx="4338637" cy="289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www.hotel-neptun.cz/images/room-1.jpg">
            <a:extLst>
              <a:ext uri="{FF2B5EF4-FFF2-40B4-BE49-F238E27FC236}">
                <a16:creationId xmlns:a16="http://schemas.microsoft.com/office/drawing/2014/main" id="{34E16CF6-B886-4FA1-93DB-BC32945F1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563" y="375076"/>
            <a:ext cx="4337048" cy="287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www.hotel-neptun.cz/images/galerie/b-01.jpg">
            <a:extLst>
              <a:ext uri="{FF2B5EF4-FFF2-40B4-BE49-F238E27FC236}">
                <a16:creationId xmlns:a16="http://schemas.microsoft.com/office/drawing/2014/main" id="{443D1008-3912-4F38-9E10-D30707129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70567" y="3657850"/>
            <a:ext cx="4240306" cy="2826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505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1930F-6F84-4615-8F16-5AB2A2D8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Strava: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517A421-34FF-4BD5-8D8B-540957E73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156" y="1904999"/>
            <a:ext cx="8911687" cy="335406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/>
              <a:t>Celodenní strava (5x denně) a pitný režim je zajištěn.</a:t>
            </a:r>
          </a:p>
          <a:p>
            <a:pPr>
              <a:lnSpc>
                <a:spcPct val="150000"/>
              </a:lnSpc>
            </a:pPr>
            <a:r>
              <a:rPr lang="cs-CZ" dirty="0"/>
              <a:t>Dietu (lepek, laktóza,.. apod.) je nutné předem nahlásit, abychom předali informace hotelu.</a:t>
            </a:r>
          </a:p>
          <a:p>
            <a:pPr>
              <a:lnSpc>
                <a:spcPct val="150000"/>
              </a:lnSpc>
            </a:pPr>
            <a:r>
              <a:rPr lang="cs-CZ" dirty="0"/>
              <a:t>Dejte dětem rozumné množství sladkostí na den.</a:t>
            </a:r>
          </a:p>
          <a:p>
            <a:pPr>
              <a:lnSpc>
                <a:spcPct val="150000"/>
              </a:lnSpc>
            </a:pPr>
            <a:r>
              <a:rPr lang="cs-CZ" dirty="0"/>
              <a:t>Snídaně formou rautu.</a:t>
            </a:r>
          </a:p>
          <a:p>
            <a:pPr>
              <a:lnSpc>
                <a:spcPct val="150000"/>
              </a:lnSpc>
            </a:pPr>
            <a:r>
              <a:rPr lang="cs-CZ" dirty="0"/>
              <a:t>Děti budou mít možnost si také zakoupit nějaké dobroty – půjdeme na zmrzlinu, bude možno využít i hotelový bufet apod. 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946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842037-B308-4BB1-9951-CE0AB1274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Denní režim: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6AEBEC0-C32D-415F-B9D0-984134CB8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6186" y="1547192"/>
            <a:ext cx="8702715" cy="413766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cs-CZ" dirty="0"/>
              <a:t>Smyslem a cílem </a:t>
            </a:r>
            <a:r>
              <a:rPr lang="cs-CZ" dirty="0" err="1"/>
              <a:t>ŠvP</a:t>
            </a:r>
            <a:r>
              <a:rPr lang="cs-CZ" dirty="0"/>
              <a:t> je umožnit dětem v co největší míře pobyt na čerstvém vzduchu. Zaměříme se na rozvoj osobnostně sociálních kompetencí – zařazeny budou nejrůznější kooperativní hry, hry na stmelování kolektivu, podpora spolupráce, navazování kamarádských vztahů napříč třídami. Děti se zdokonalí i v sebeobsluze.</a:t>
            </a:r>
          </a:p>
          <a:p>
            <a:pPr>
              <a:lnSpc>
                <a:spcPct val="150000"/>
              </a:lnSpc>
            </a:pPr>
            <a:r>
              <a:rPr lang="cs-CZ" dirty="0"/>
              <a:t>Dětem bude ponechán dostatek volného času pro míčové hry, sportovní hry, kreslení venku atd. dle vlastního rozhodnutí a výběru.</a:t>
            </a:r>
          </a:p>
          <a:p>
            <a:r>
              <a:rPr lang="cs-CZ" dirty="0"/>
              <a:t>Budeme také prozkoumávat okolí a vydáme se společně na pěší výlet.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398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E68EA-9C10-4358-D870-6E6CDF07C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352021"/>
            <a:ext cx="8911687" cy="813391"/>
          </a:xfrm>
        </p:spPr>
        <p:txBody>
          <a:bodyPr/>
          <a:lstStyle/>
          <a:p>
            <a:r>
              <a:rPr lang="cs-CZ" dirty="0"/>
              <a:t>Co uvidíme – co navštívíme?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9EF9B5C-B88C-09A7-D84F-216C0D58DC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3670" y="1338470"/>
            <a:ext cx="6505647" cy="19874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Obec Karlov pod Pradědem a jeho okolí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Muzeum Kapličkový vrch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Turbíny Müllerovy papírny</a:t>
            </a:r>
          </a:p>
          <a:p>
            <a:pPr>
              <a:lnSpc>
                <a:spcPct val="150000"/>
              </a:lnSpc>
            </a:pPr>
            <a:endParaRPr lang="cs-CZ" sz="2000" dirty="0"/>
          </a:p>
        </p:txBody>
      </p:sp>
      <p:pic>
        <p:nvPicPr>
          <p:cNvPr id="2050" name="Picture 2" descr="Rýmařovsko - Soukromé Muzeum Kapličkový vrch a Schindlerova stodola v Malé  Morávce">
            <a:extLst>
              <a:ext uri="{FF2B5EF4-FFF2-40B4-BE49-F238E27FC236}">
                <a16:creationId xmlns:a16="http://schemas.microsoft.com/office/drawing/2014/main" id="{29954AB3-3EB5-D8E3-9CC6-CB2A7083F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09" y="3626363"/>
            <a:ext cx="3608686" cy="270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uzeum Kapličkový vrch v Malé Morávce – Kudy z nudy">
            <a:extLst>
              <a:ext uri="{FF2B5EF4-FFF2-40B4-BE49-F238E27FC236}">
                <a16:creationId xmlns:a16="http://schemas.microsoft.com/office/drawing/2014/main" id="{5E1C9069-254A-FC74-6BAD-C763FFC13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857" y="3626363"/>
            <a:ext cx="4076702" cy="270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Kaple Nejsvětější Trojice - Muzeum Kapličkový vrch - Malá Morávka -  MS-dovolena.cz - dovolená v Moravskoslezském regionu">
            <a:extLst>
              <a:ext uri="{FF2B5EF4-FFF2-40B4-BE49-F238E27FC236}">
                <a16:creationId xmlns:a16="http://schemas.microsoft.com/office/drawing/2014/main" id="{6015E4F8-0DA1-CFCE-80FC-78049C69A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637" y="2581835"/>
            <a:ext cx="2807053" cy="3747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846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01F92133-563D-00D2-589C-1E40FAE44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budeme dělat a kdy: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402DA7F-1BFA-682B-14D9-CC21576AA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9436" y="1685365"/>
            <a:ext cx="8193740" cy="4320988"/>
          </a:xfrm>
        </p:spPr>
        <p:txBody>
          <a:bodyPr>
            <a:noAutofit/>
          </a:bodyPr>
          <a:lstStyle/>
          <a:p>
            <a:r>
              <a:rPr lang="cs-CZ" sz="3200" dirty="0"/>
              <a:t>7:30 - budíček + snídaně                                                          </a:t>
            </a:r>
          </a:p>
          <a:p>
            <a:r>
              <a:rPr lang="cs-CZ" sz="3200" dirty="0"/>
              <a:t>9:00 – dopolední program + svačina</a:t>
            </a:r>
          </a:p>
          <a:p>
            <a:r>
              <a:rPr lang="cs-CZ" sz="3200" dirty="0"/>
              <a:t>12:15 – oběd + odpolední klid</a:t>
            </a:r>
          </a:p>
          <a:p>
            <a:r>
              <a:rPr lang="cs-CZ" sz="3200" dirty="0"/>
              <a:t>14:00 – odpolední program + svačina</a:t>
            </a:r>
          </a:p>
          <a:p>
            <a:r>
              <a:rPr lang="cs-CZ" sz="3200" dirty="0"/>
              <a:t>18:15 – večeře + večerní program</a:t>
            </a:r>
          </a:p>
          <a:p>
            <a:r>
              <a:rPr lang="cs-CZ" sz="3200" dirty="0"/>
              <a:t>20:30  - večerka</a:t>
            </a:r>
          </a:p>
        </p:txBody>
      </p:sp>
    </p:spTree>
    <p:extLst>
      <p:ext uri="{BB962C8B-B14F-4D97-AF65-F5344CB8AC3E}">
        <p14:creationId xmlns:p14="http://schemas.microsoft.com/office/powerpoint/2010/main" val="2281277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15E23-0DA2-4BED-8B22-CC344478A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0220" y="651005"/>
            <a:ext cx="5385662" cy="899889"/>
          </a:xfrm>
        </p:spPr>
        <p:txBody>
          <a:bodyPr>
            <a:normAutofit/>
          </a:bodyPr>
          <a:lstStyle/>
          <a:p>
            <a:r>
              <a:rPr lang="cs-CZ" dirty="0"/>
              <a:t>Dokumenty k vyplnění: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3ABDFF-042F-4D07-A56A-1C2CACA59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3424" y="2034989"/>
            <a:ext cx="10006200" cy="35051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Závazná přihláška (vč. pokynů k platbě s přiděleným VS)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Léky, alergie (potravinové, lékové i jiné) a omezení ve stravě (dieta – lepek, laktóza atd.) – prosím pečlivě vypsat do formuláře - pro zdravotníka.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Řád školy v přírodě</a:t>
            </a:r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71110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394C5-B778-E055-428E-492E50452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438580"/>
            <a:ext cx="5188440" cy="798549"/>
          </a:xfrm>
        </p:spPr>
        <p:txBody>
          <a:bodyPr/>
          <a:lstStyle/>
          <a:p>
            <a:r>
              <a:rPr lang="cs-CZ" dirty="0"/>
              <a:t>Řád školy v přírodě 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FC3ED7-E935-2212-D209-CE3D40BB9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24000"/>
            <a:ext cx="8915400" cy="43872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Důležité jsou body 15 (chytré hodinky), 16, 19</a:t>
            </a:r>
          </a:p>
          <a:p>
            <a:pPr>
              <a:lnSpc>
                <a:spcPct val="150000"/>
              </a:lnSpc>
            </a:pPr>
            <a:r>
              <a:rPr lang="cs-CZ" b="1" dirty="0"/>
              <a:t>Doma prosíme o poučení dětí </a:t>
            </a:r>
            <a:r>
              <a:rPr lang="cs-CZ" dirty="0"/>
              <a:t>s ohledem na vhodné chování, vlastní bezpečnost i bezpečnost druhých, uposlechnutí pokynů vyučujících a respektování řádu školy v přírodě. </a:t>
            </a:r>
          </a:p>
          <a:p>
            <a:pPr>
              <a:lnSpc>
                <a:spcPct val="150000"/>
              </a:lnSpc>
            </a:pPr>
            <a:r>
              <a:rPr lang="cs-CZ" dirty="0"/>
              <a:t>V opačném případě, při neuposlechnutí a závažném porušení by dítě muselo pobyt na </a:t>
            </a:r>
            <a:r>
              <a:rPr lang="cs-CZ" dirty="0" err="1"/>
              <a:t>ŠvP</a:t>
            </a:r>
            <a:r>
              <a:rPr lang="cs-CZ" dirty="0"/>
              <a:t> ukončit. </a:t>
            </a:r>
          </a:p>
          <a:p>
            <a:pPr>
              <a:lnSpc>
                <a:spcPct val="150000"/>
              </a:lnSpc>
            </a:pPr>
            <a:r>
              <a:rPr lang="cs-CZ" sz="1800" dirty="0"/>
              <a:t>Žáci ihned po příjezdu budou s řádem </a:t>
            </a:r>
            <a:r>
              <a:rPr lang="cs-CZ" sz="1800" dirty="0" err="1"/>
              <a:t>ŠvP</a:t>
            </a:r>
            <a:r>
              <a:rPr lang="cs-CZ" sz="1800" dirty="0"/>
              <a:t> seznámeni a seznámení stvrdí podpisem.</a:t>
            </a:r>
            <a:endParaRPr lang="cs-CZ" sz="1800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4559491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3239</TotalTime>
  <Words>490</Words>
  <Application>Microsoft Office PowerPoint</Application>
  <PresentationFormat>Širokoúhlá obrazovka</PresentationFormat>
  <Paragraphs>61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Stébla</vt:lpstr>
      <vt:lpstr>Škola v přírodě 2024</vt:lpstr>
      <vt:lpstr>Základní informace:</vt:lpstr>
      <vt:lpstr>Ubytování a jeho  okolí:</vt:lpstr>
      <vt:lpstr>Strava:</vt:lpstr>
      <vt:lpstr>Denní režim:</vt:lpstr>
      <vt:lpstr>Co uvidíme – co navštívíme?</vt:lpstr>
      <vt:lpstr>Co budeme dělat a kdy:</vt:lpstr>
      <vt:lpstr>Dokumenty k vyplnění:</vt:lpstr>
      <vt:lpstr>Řád školy v přírodě :</vt:lpstr>
      <vt:lpstr>Odevzdáte při odjezdu:</vt:lpstr>
      <vt:lpstr>Dotazy, diskuze: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v přírodě</dc:title>
  <dc:creator>Lenka Kubináková</dc:creator>
  <cp:lastModifiedBy>Eva Foltýnková</cp:lastModifiedBy>
  <cp:revision>30</cp:revision>
  <dcterms:created xsi:type="dcterms:W3CDTF">2024-02-19T09:00:36Z</dcterms:created>
  <dcterms:modified xsi:type="dcterms:W3CDTF">2024-02-27T16:35:14Z</dcterms:modified>
</cp:coreProperties>
</file>