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83" r:id="rId3"/>
    <p:sldId id="284" r:id="rId4"/>
    <p:sldId id="268" r:id="rId5"/>
    <p:sldId id="267" r:id="rId6"/>
    <p:sldId id="280" r:id="rId7"/>
    <p:sldId id="285" r:id="rId8"/>
    <p:sldId id="286" r:id="rId9"/>
    <p:sldId id="287" r:id="rId10"/>
    <p:sldId id="272" r:id="rId11"/>
    <p:sldId id="293" r:id="rId12"/>
    <p:sldId id="269" r:id="rId13"/>
    <p:sldId id="290" r:id="rId14"/>
    <p:sldId id="270" r:id="rId15"/>
    <p:sldId id="291" r:id="rId16"/>
    <p:sldId id="271" r:id="rId17"/>
    <p:sldId id="261" r:id="rId18"/>
    <p:sldId id="279" r:id="rId19"/>
    <p:sldId id="264" r:id="rId20"/>
    <p:sldId id="273" r:id="rId21"/>
    <p:sldId id="278" r:id="rId22"/>
    <p:sldId id="276" r:id="rId23"/>
    <p:sldId id="265" r:id="rId24"/>
    <p:sldId id="277" r:id="rId25"/>
    <p:sldId id="281" r:id="rId26"/>
    <p:sldId id="289" r:id="rId27"/>
    <p:sldId id="288" r:id="rId28"/>
    <p:sldId id="282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E42"/>
    <a:srgbClr val="CCFF33"/>
    <a:srgbClr val="A8D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5" autoAdjust="0"/>
    <p:restoredTop sz="86482" autoAdjust="0"/>
  </p:normalViewPr>
  <p:slideViewPr>
    <p:cSldViewPr>
      <p:cViewPr>
        <p:scale>
          <a:sx n="76" d="100"/>
          <a:sy n="76" d="100"/>
        </p:scale>
        <p:origin x="-150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13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Vesnice</a:t>
            </a:r>
            <a:endParaRPr lang="en-US"/>
          </a:p>
        </c:rich>
      </c:tx>
      <c:layout>
        <c:manualLayout>
          <c:xMode val="edge"/>
          <c:yMode val="edge"/>
          <c:x val="0.36123113980243332"/>
          <c:y val="2.902244368525350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48432621818189"/>
          <c:y val="0.1792558763312013"/>
          <c:w val="0.68646923391490777"/>
          <c:h val="0.76230822285031419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cat>
            <c:strRef>
              <c:f>List1!$A$2:$A$7</c:f>
              <c:strCache>
                <c:ptCount val="6"/>
                <c:pt idx="0">
                  <c:v>Písčitá</c:v>
                </c:pt>
                <c:pt idx="1">
                  <c:v>Písčitohlinitá</c:v>
                </c:pt>
                <c:pt idx="2">
                  <c:v>Hlinitopísčitá</c:v>
                </c:pt>
                <c:pt idx="3">
                  <c:v>Hlinitá</c:v>
                </c:pt>
                <c:pt idx="4">
                  <c:v>Jílovitohlinitá</c:v>
                </c:pt>
                <c:pt idx="5">
                  <c:v>Jílovitá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8.3000000000000007</c:v>
                </c:pt>
                <c:pt idx="1">
                  <c:v>8.3000000000000007</c:v>
                </c:pt>
                <c:pt idx="2">
                  <c:v>16.600000000000001</c:v>
                </c:pt>
                <c:pt idx="3">
                  <c:v>16.600000000000001</c:v>
                </c:pt>
                <c:pt idx="4">
                  <c:v>33.299999999999997</c:v>
                </c:pt>
                <c:pt idx="5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Město</c:v>
                </c:pt>
              </c:strCache>
            </c:strRef>
          </c:tx>
          <c:cat>
            <c:strRef>
              <c:f>List1!$A$2:$A$7</c:f>
              <c:strCache>
                <c:ptCount val="6"/>
                <c:pt idx="0">
                  <c:v>Písčitá</c:v>
                </c:pt>
                <c:pt idx="1">
                  <c:v>Písčitohlinitá</c:v>
                </c:pt>
                <c:pt idx="2">
                  <c:v>Hlinitopísčitá</c:v>
                </c:pt>
                <c:pt idx="3">
                  <c:v>Hlinitá</c:v>
                </c:pt>
                <c:pt idx="4">
                  <c:v>Jílovitohlinitá</c:v>
                </c:pt>
                <c:pt idx="5">
                  <c:v>Jílovitá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37.5</c:v>
                </c:pt>
                <c:pt idx="1">
                  <c:v>25</c:v>
                </c:pt>
                <c:pt idx="2">
                  <c:v>0</c:v>
                </c:pt>
                <c:pt idx="3">
                  <c:v>0</c:v>
                </c:pt>
                <c:pt idx="4">
                  <c:v>12.5</c:v>
                </c:pt>
                <c:pt idx="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532488310476655"/>
          <c:y val="0.14246358025885586"/>
          <c:w val="0.31761524964581894"/>
          <c:h val="0.553242662848962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600"/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Město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List1!$A$2:$A$4</c:f>
              <c:strCache>
                <c:ptCount val="3"/>
                <c:pt idx="0">
                  <c:v>Kyselá</c:v>
                </c:pt>
                <c:pt idx="1">
                  <c:v>Neutrální</c:v>
                </c:pt>
                <c:pt idx="2">
                  <c:v>Zásaditá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25</c:v>
                </c:pt>
                <c:pt idx="1">
                  <c:v>37.5</c:v>
                </c:pt>
                <c:pt idx="2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600"/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Vesnice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List1!$A$2:$A$4</c:f>
              <c:strCache>
                <c:ptCount val="3"/>
                <c:pt idx="0">
                  <c:v>Kyselá</c:v>
                </c:pt>
                <c:pt idx="1">
                  <c:v>Neutrální</c:v>
                </c:pt>
                <c:pt idx="2">
                  <c:v>Zásaditá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33.299999999999997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600"/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Město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List1!$A$2:$A$4</c:f>
              <c:strCache>
                <c:ptCount val="3"/>
                <c:pt idx="0">
                  <c:v>Nízká</c:v>
                </c:pt>
                <c:pt idx="1">
                  <c:v>Střední</c:v>
                </c:pt>
                <c:pt idx="2">
                  <c:v>Vysoká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25</c:v>
                </c:pt>
                <c:pt idx="1">
                  <c:v>12.5</c:v>
                </c:pt>
                <c:pt idx="2">
                  <c:v>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600"/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Vesnice</c:v>
                </c:pt>
              </c:strCache>
            </c:strRef>
          </c:tx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List1!$A$2:$A$4</c:f>
              <c:strCache>
                <c:ptCount val="3"/>
                <c:pt idx="0">
                  <c:v>Nízká</c:v>
                </c:pt>
                <c:pt idx="1">
                  <c:v>Střední</c:v>
                </c:pt>
                <c:pt idx="2">
                  <c:v>Vysoká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41.6</c:v>
                </c:pt>
                <c:pt idx="2">
                  <c:v>41.6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MĚSTO</c:v>
                </c:pt>
              </c:strCache>
            </c:strRef>
          </c:tx>
          <c:marker>
            <c:symbol val="none"/>
          </c:marker>
          <c:cat>
            <c:strRef>
              <c:f>List1!$A$2:$A$10</c:f>
              <c:strCache>
                <c:ptCount val="9"/>
                <c:pt idx="0">
                  <c:v>1. měření</c:v>
                </c:pt>
                <c:pt idx="1">
                  <c:v>2. měření</c:v>
                </c:pt>
                <c:pt idx="2">
                  <c:v>3. měření</c:v>
                </c:pt>
                <c:pt idx="3">
                  <c:v>4. měření</c:v>
                </c:pt>
                <c:pt idx="4">
                  <c:v>5. měření</c:v>
                </c:pt>
                <c:pt idx="5">
                  <c:v>6. měření</c:v>
                </c:pt>
                <c:pt idx="6">
                  <c:v>7. měření</c:v>
                </c:pt>
                <c:pt idx="7">
                  <c:v>8. měření</c:v>
                </c:pt>
                <c:pt idx="8">
                  <c:v>9. měření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0</c:v>
                </c:pt>
                <c:pt idx="1">
                  <c:v>1.5</c:v>
                </c:pt>
                <c:pt idx="2">
                  <c:v>3</c:v>
                </c:pt>
                <c:pt idx="3">
                  <c:v>6</c:v>
                </c:pt>
                <c:pt idx="4">
                  <c:v>10</c:v>
                </c:pt>
                <c:pt idx="5">
                  <c:v>12.5</c:v>
                </c:pt>
                <c:pt idx="6">
                  <c:v>13</c:v>
                </c:pt>
                <c:pt idx="7">
                  <c:v>15.5</c:v>
                </c:pt>
                <c:pt idx="8">
                  <c:v>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VESNICE</c:v>
                </c:pt>
              </c:strCache>
            </c:strRef>
          </c:tx>
          <c:marker>
            <c:symbol val="none"/>
          </c:marker>
          <c:cat>
            <c:strRef>
              <c:f>List1!$A$2:$A$10</c:f>
              <c:strCache>
                <c:ptCount val="9"/>
                <c:pt idx="0">
                  <c:v>1. měření</c:v>
                </c:pt>
                <c:pt idx="1">
                  <c:v>2. měření</c:v>
                </c:pt>
                <c:pt idx="2">
                  <c:v>3. měření</c:v>
                </c:pt>
                <c:pt idx="3">
                  <c:v>4. měření</c:v>
                </c:pt>
                <c:pt idx="4">
                  <c:v>5. měření</c:v>
                </c:pt>
                <c:pt idx="5">
                  <c:v>6. měření</c:v>
                </c:pt>
                <c:pt idx="6">
                  <c:v>7. měření</c:v>
                </c:pt>
                <c:pt idx="7">
                  <c:v>8. měření</c:v>
                </c:pt>
                <c:pt idx="8">
                  <c:v>9. měření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3.5</c:v>
                </c:pt>
                <c:pt idx="3">
                  <c:v>9</c:v>
                </c:pt>
                <c:pt idx="4">
                  <c:v>12.5</c:v>
                </c:pt>
                <c:pt idx="5">
                  <c:v>15</c:v>
                </c:pt>
                <c:pt idx="6">
                  <c:v>16.5</c:v>
                </c:pt>
                <c:pt idx="7">
                  <c:v>19.5</c:v>
                </c:pt>
                <c:pt idx="8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29312"/>
        <c:axId val="52030848"/>
      </c:lineChart>
      <c:catAx>
        <c:axId val="52029312"/>
        <c:scaling>
          <c:orientation val="minMax"/>
        </c:scaling>
        <c:delete val="0"/>
        <c:axPos val="b"/>
        <c:majorTickMark val="out"/>
        <c:minorTickMark val="none"/>
        <c:tickLblPos val="nextTo"/>
        <c:crossAx val="52030848"/>
        <c:crosses val="autoZero"/>
        <c:auto val="1"/>
        <c:lblAlgn val="ctr"/>
        <c:lblOffset val="100"/>
        <c:noMultiLvlLbl val="0"/>
      </c:catAx>
      <c:valAx>
        <c:axId val="5203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029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0.04464</cdr:x>
      <cdr:y>0</cdr:y>
    </cdr:from>
    <cdr:to>
      <cdr:x>0.09821</cdr:x>
      <cdr:y>0.08197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360040" y="0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591FC-5B3B-4BF1-91DF-C82D8AFEA0FD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5CA66-A57B-4408-9373-E854C1A8B1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13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Závislost</a:t>
            </a:r>
            <a:r>
              <a:rPr lang="cs-CZ" baseline="0" dirty="0" smtClean="0"/>
              <a:t> výšky rostliny na poštu týdnů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CA66-A57B-4408-9373-E854C1A8B1C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96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560D09-4466-4426-ABFC-A989231686FC}" type="datetimeFigureOut">
              <a:rPr lang="cs-CZ" smtClean="0"/>
              <a:t>9.5.2017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B1548E2-E05F-4D4A-B8A2-5DB3035C71A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ejtenazemi.cz/cenia/index.php?p=pudni_druhy_a_pudni_typy&amp;site=puda" TargetMode="External"/><Relationship Id="rId2" Type="http://schemas.openxmlformats.org/officeDocument/2006/relationships/hyperlink" Target="http://www.onconet.cz/index.php?pg=kraj&amp;kraj=ms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ernier.cz/experimenty/slapanice/puda-1.pdf" TargetMode="External"/><Relationship Id="rId4" Type="http://schemas.openxmlformats.org/officeDocument/2006/relationships/hyperlink" Target="http://www.keliwood.cz/aktuality/druhy-pudy-kyselost-pudy-humus-cervenec-dil-prvn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6172200" cy="2088232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MĚSTO  x VESNICE</a:t>
            </a:r>
            <a:b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172200" cy="266429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ANEB </a:t>
            </a:r>
          </a:p>
          <a:p>
            <a:r>
              <a:rPr lang="cs-CZ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KOMU SE NELENÍ TOMU SE ZELENÍ</a:t>
            </a:r>
          </a:p>
          <a:p>
            <a:endParaRPr lang="cs-CZ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cs-CZ" sz="2000" b="1" dirty="0" smtClean="0">
                <a:solidFill>
                  <a:srgbClr val="A8DAB4"/>
                </a:solidFill>
              </a:rPr>
              <a:t>ZŠ PÍŠŤ</a:t>
            </a:r>
          </a:p>
          <a:p>
            <a:r>
              <a:rPr lang="cs-CZ" sz="2000" b="1" dirty="0" smtClean="0">
                <a:solidFill>
                  <a:srgbClr val="A8DAB4"/>
                </a:solidFill>
              </a:rPr>
              <a:t>GLOBE GAMES 2017</a:t>
            </a:r>
          </a:p>
          <a:p>
            <a:r>
              <a:rPr lang="cs-CZ" sz="2000" b="1" dirty="0" smtClean="0">
                <a:solidFill>
                  <a:srgbClr val="A8DAB4"/>
                </a:solidFill>
              </a:rPr>
              <a:t>MORAVSKÉ BUDĚJOVICE</a:t>
            </a:r>
            <a:endParaRPr lang="cs-CZ" sz="2000" b="1" dirty="0">
              <a:solidFill>
                <a:srgbClr val="A8DA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0648"/>
            <a:ext cx="41906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88" y="3212976"/>
            <a:ext cx="4429732" cy="332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4190652" cy="3449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álný popisek 1"/>
          <p:cNvSpPr/>
          <p:nvPr/>
        </p:nvSpPr>
        <p:spPr>
          <a:xfrm>
            <a:off x="5868144" y="260648"/>
            <a:ext cx="2160240" cy="1224136"/>
          </a:xfrm>
          <a:prstGeom prst="wedgeEllipseCallout">
            <a:avLst>
              <a:gd name="adj1" fmla="val -85900"/>
              <a:gd name="adj2" fmla="val 208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KUK</a:t>
            </a:r>
            <a:endParaRPr lang="cs-CZ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80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půd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2944801"/>
              </p:ext>
            </p:extLst>
          </p:nvPr>
        </p:nvGraphicFramePr>
        <p:xfrm>
          <a:off x="4644008" y="2060848"/>
          <a:ext cx="49685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9257712"/>
              </p:ext>
            </p:extLst>
          </p:nvPr>
        </p:nvGraphicFramePr>
        <p:xfrm>
          <a:off x="395536" y="2204864"/>
          <a:ext cx="5398368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6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9" y="85985"/>
            <a:ext cx="4050671" cy="369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90179"/>
            <a:ext cx="4824537" cy="324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54" y="71408"/>
            <a:ext cx="4987443" cy="378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0" y="3551799"/>
            <a:ext cx="4251154" cy="324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álný popisek 1"/>
          <p:cNvSpPr/>
          <p:nvPr/>
        </p:nvSpPr>
        <p:spPr>
          <a:xfrm>
            <a:off x="4049053" y="548680"/>
            <a:ext cx="2493721" cy="1417548"/>
          </a:xfrm>
          <a:prstGeom prst="wedgeEllipseCallout">
            <a:avLst>
              <a:gd name="adj1" fmla="val -80847"/>
              <a:gd name="adj2" fmla="val 25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MEOW</a:t>
            </a:r>
          </a:p>
          <a:p>
            <a:pPr algn="ctr"/>
            <a:r>
              <a:rPr lang="cs-CZ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MOJE HEBKÉ TLAPIČKY</a:t>
            </a:r>
            <a:endParaRPr lang="cs-CZ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Oválný popisek 2"/>
          <p:cNvSpPr/>
          <p:nvPr/>
        </p:nvSpPr>
        <p:spPr>
          <a:xfrm>
            <a:off x="5076056" y="2724677"/>
            <a:ext cx="2228415" cy="1152128"/>
          </a:xfrm>
          <a:prstGeom prst="wedgeEllipseCallout">
            <a:avLst>
              <a:gd name="adj1" fmla="val -42655"/>
              <a:gd name="adj2" fmla="val 675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NEŠKRÁBEJ JAK KOCOUR</a:t>
            </a:r>
            <a:endParaRPr lang="cs-CZ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901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půdy podle pH (%)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4516257"/>
              </p:ext>
            </p:extLst>
          </p:nvPr>
        </p:nvGraphicFramePr>
        <p:xfrm>
          <a:off x="685800" y="2239963"/>
          <a:ext cx="380365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00966220"/>
              </p:ext>
            </p:extLst>
          </p:nvPr>
        </p:nvGraphicFramePr>
        <p:xfrm>
          <a:off x="4645025" y="2239963"/>
          <a:ext cx="380365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41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145"/>
            <a:ext cx="4562830" cy="354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15" y="116632"/>
            <a:ext cx="4568717" cy="354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8" y="3510203"/>
            <a:ext cx="4540177" cy="312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22" y="3356992"/>
            <a:ext cx="4930709" cy="373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álný popisek 1"/>
          <p:cNvSpPr/>
          <p:nvPr/>
        </p:nvSpPr>
        <p:spPr>
          <a:xfrm>
            <a:off x="899592" y="3437962"/>
            <a:ext cx="2141418" cy="1224136"/>
          </a:xfrm>
          <a:prstGeom prst="wedgeEllipseCallout">
            <a:avLst>
              <a:gd name="adj1" fmla="val -46570"/>
              <a:gd name="adj2" fmla="val 921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UŽ SE KLUBU</a:t>
            </a:r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Oválný popisek 2"/>
          <p:cNvSpPr/>
          <p:nvPr/>
        </p:nvSpPr>
        <p:spPr>
          <a:xfrm>
            <a:off x="4731015" y="2564904"/>
            <a:ext cx="2296761" cy="1485126"/>
          </a:xfrm>
          <a:prstGeom prst="wedgeEllipseCallout">
            <a:avLst>
              <a:gd name="adj1" fmla="val 45158"/>
              <a:gd name="adj2" fmla="val 675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 ZAČÍNÁ ZÁVOD</a:t>
            </a:r>
            <a:endParaRPr lang="cs-CZ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Propustnost (%)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26484816"/>
              </p:ext>
            </p:extLst>
          </p:nvPr>
        </p:nvGraphicFramePr>
        <p:xfrm>
          <a:off x="685800" y="2239963"/>
          <a:ext cx="380365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41744683"/>
              </p:ext>
            </p:extLst>
          </p:nvPr>
        </p:nvGraphicFramePr>
        <p:xfrm>
          <a:off x="4645025" y="2239963"/>
          <a:ext cx="380365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332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4" y="268018"/>
            <a:ext cx="6984776" cy="61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láček 2"/>
          <p:cNvSpPr/>
          <p:nvPr/>
        </p:nvSpPr>
        <p:spPr>
          <a:xfrm>
            <a:off x="2123728" y="267452"/>
            <a:ext cx="2304256" cy="1145324"/>
          </a:xfrm>
          <a:prstGeom prst="cloudCallout">
            <a:avLst>
              <a:gd name="adj1" fmla="val 53641"/>
              <a:gd name="adj2" fmla="val 19483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ný popisek 21"/>
          <p:cNvSpPr/>
          <p:nvPr/>
        </p:nvSpPr>
        <p:spPr>
          <a:xfrm>
            <a:off x="4970256" y="1650437"/>
            <a:ext cx="2448272" cy="1584175"/>
          </a:xfrm>
          <a:prstGeom prst="wedgeEllipseCallout">
            <a:avLst>
              <a:gd name="adj1" fmla="val -59717"/>
              <a:gd name="adj2" fmla="val 688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VSÁKNI SE DO MĚ </a:t>
            </a:r>
            <a:endParaRPr lang="cs-CZ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4025"/>
            <a:ext cx="274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42" y="2375841"/>
            <a:ext cx="274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64" y="1937691"/>
            <a:ext cx="274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64" y="2083741"/>
            <a:ext cx="274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450931"/>
              </p:ext>
            </p:extLst>
          </p:nvPr>
        </p:nvGraphicFramePr>
        <p:xfrm>
          <a:off x="2267744" y="2492896"/>
          <a:ext cx="4536503" cy="37800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9015"/>
                <a:gridCol w="1352496"/>
                <a:gridCol w="1352496"/>
                <a:gridCol w="1352496"/>
              </a:tblGrid>
              <a:tr h="4176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Počet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Město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Vesnice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</a:tr>
              <a:tr h="4176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</a:tr>
              <a:tr h="4176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16,6%)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</a:tr>
              <a:tr h="4176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8,3%)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</a:tr>
              <a:tr h="4176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</a:tr>
              <a:tr h="4176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16,6%)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</a:tr>
              <a:tr h="4176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</a:tr>
              <a:tr h="4176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8,3%)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</a:tr>
              <a:tr h="4385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</a:t>
                      </a:r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308" marR="17308" marT="17308" marB="0" anchor="ctr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296144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</a:rPr>
              <a:t>4. Výsledky měření</a:t>
            </a:r>
            <a:r>
              <a:rPr lang="cs-CZ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sz="3600" dirty="0" smtClean="0">
                <a:solidFill>
                  <a:schemeClr val="tx2">
                    <a:lumMod val="50000"/>
                  </a:schemeClr>
                </a:solidFill>
              </a:rPr>
              <a:t> Počet rostlinek po 3. měření</a:t>
            </a:r>
            <a:endParaRPr lang="cs-CZ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65840"/>
            <a:ext cx="4608512" cy="3622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8600"/>
            <a:ext cx="4681537" cy="329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ný popisek 4"/>
          <p:cNvSpPr/>
          <p:nvPr/>
        </p:nvSpPr>
        <p:spPr>
          <a:xfrm>
            <a:off x="1115616" y="3552174"/>
            <a:ext cx="2812677" cy="1646238"/>
          </a:xfrm>
          <a:prstGeom prst="wedgeEllipseCallout">
            <a:avLst>
              <a:gd name="adj1" fmla="val 58371"/>
              <a:gd name="adj2" fmla="val 647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ROSTU A ROSTU</a:t>
            </a:r>
            <a:endParaRPr lang="cs-CZ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7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206492"/>
              </p:ext>
            </p:extLst>
          </p:nvPr>
        </p:nvGraphicFramePr>
        <p:xfrm>
          <a:off x="2123728" y="2420888"/>
          <a:ext cx="4825087" cy="3924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39487"/>
                <a:gridCol w="1395200"/>
                <a:gridCol w="1395200"/>
                <a:gridCol w="1395200"/>
              </a:tblGrid>
              <a:tr h="43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Počet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Město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Vesnice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</a:tr>
              <a:tr h="43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(25%)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(16,6%)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</a:tr>
              <a:tr h="43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(12,5%)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(16,6%)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</a:tr>
              <a:tr h="43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3.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(12,5%)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(8,3 %)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</a:tr>
              <a:tr h="43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4.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(25%)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</a:tr>
              <a:tr h="43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5.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(12,5%)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(16,6%)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</a:tr>
              <a:tr h="43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6.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(25%)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(8,3%)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</a:tr>
              <a:tr h="43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7.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(12,5%)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</a:tr>
              <a:tr h="43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8.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(0%)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(8,3%)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21800" marR="21800" marT="21800" marB="0" anchor="ctr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Počet rostlinek po 7. měření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988840"/>
            <a:ext cx="7745505" cy="4641378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1. Náš Globe tým.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2. Náš cíl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3. Jak jsme postupovali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4. Výsledky zkoumání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5. Další otázky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6. </a:t>
            </a:r>
            <a:r>
              <a:rPr lang="cs-CZ" dirty="0">
                <a:solidFill>
                  <a:schemeClr val="tx2"/>
                </a:solidFill>
              </a:rPr>
              <a:t>P</a:t>
            </a:r>
            <a:r>
              <a:rPr lang="cs-CZ" dirty="0" smtClean="0">
                <a:solidFill>
                  <a:schemeClr val="tx2"/>
                </a:solidFill>
              </a:rPr>
              <a:t>oužité zdroje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</a:rPr>
              <a:t>Obsah naší prezentace</a:t>
            </a:r>
            <a:endParaRPr lang="cs-CZ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749536" cy="620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álný popisek 1"/>
          <p:cNvSpPr/>
          <p:nvPr/>
        </p:nvSpPr>
        <p:spPr>
          <a:xfrm>
            <a:off x="5436096" y="2564904"/>
            <a:ext cx="2088232" cy="1512168"/>
          </a:xfrm>
          <a:prstGeom prst="wedgeEllipseCallout">
            <a:avLst>
              <a:gd name="adj1" fmla="val -32830"/>
              <a:gd name="adj2" fmla="val 787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 …… JSEM NEJVYŠŠÍ</a:t>
            </a:r>
            <a:endParaRPr lang="cs-CZ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Oválný popisek 2"/>
          <p:cNvSpPr/>
          <p:nvPr/>
        </p:nvSpPr>
        <p:spPr>
          <a:xfrm>
            <a:off x="1547664" y="3717032"/>
            <a:ext cx="1728192" cy="1080120"/>
          </a:xfrm>
          <a:prstGeom prst="wedgeEllipseCallout">
            <a:avLst>
              <a:gd name="adj1" fmla="val 56721"/>
              <a:gd name="adj2" fmla="val 706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Tebe už nedoženu</a:t>
            </a:r>
            <a:endParaRPr lang="cs-CZ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6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76456" cy="648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álný popisek 2"/>
          <p:cNvSpPr/>
          <p:nvPr/>
        </p:nvSpPr>
        <p:spPr>
          <a:xfrm>
            <a:off x="2195736" y="1784738"/>
            <a:ext cx="2016224" cy="1068198"/>
          </a:xfrm>
          <a:prstGeom prst="wedgeEllipseCallout">
            <a:avLst>
              <a:gd name="adj1" fmla="val 35702"/>
              <a:gd name="adj2" fmla="val -992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UŽ KVETU</a:t>
            </a:r>
            <a:endParaRPr lang="cs-CZ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6732240" y="4869160"/>
            <a:ext cx="2016224" cy="1440160"/>
          </a:xfrm>
          <a:prstGeom prst="wedgeEllipseCallout">
            <a:avLst>
              <a:gd name="adj1" fmla="val 55074"/>
              <a:gd name="adj2" fmla="val 706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HOLKA V ROZPUKU </a:t>
            </a:r>
            <a:endParaRPr lang="cs-CZ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3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422267"/>
              </p:ext>
            </p:extLst>
          </p:nvPr>
        </p:nvGraphicFramePr>
        <p:xfrm>
          <a:off x="2267745" y="2492896"/>
          <a:ext cx="4167847" cy="3564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8760"/>
                <a:gridCol w="1143029"/>
                <a:gridCol w="1143029"/>
                <a:gridCol w="1143029"/>
              </a:tblGrid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Počet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Město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Vesnice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2(25%)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(16,6%)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1(12,5%)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(16,6%)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1(12,5%)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0(0%)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(25%)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1(12,5%)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 (25%)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2(25%)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(8,3%)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1(12,5%)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(0%)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0(0%)</a:t>
                      </a:r>
                      <a:endParaRPr lang="cs-CZ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 (8,3%)</a:t>
                      </a:r>
                      <a:endParaRPr lang="cs-CZ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7848" marR="17848" marT="17848" marB="0" anchor="b"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Počet rostlinek po 10.měření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Růst rostlinek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1600" dirty="0" smtClean="0"/>
              <a:t>(Závislost </a:t>
            </a:r>
            <a:r>
              <a:rPr lang="cs-CZ" sz="1600" dirty="0"/>
              <a:t>výšky rostliny na </a:t>
            </a:r>
            <a:r>
              <a:rPr lang="cs-CZ" sz="1600" dirty="0" smtClean="0"/>
              <a:t>počtu </a:t>
            </a:r>
            <a:r>
              <a:rPr lang="cs-CZ" sz="1600" dirty="0" smtClean="0"/>
              <a:t>týdnů)</a:t>
            </a:r>
            <a:r>
              <a:rPr lang="cs-CZ" dirty="0"/>
              <a:t/>
            </a:r>
            <a:br>
              <a:rPr lang="cs-CZ" dirty="0"/>
            </a:b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535515"/>
              </p:ext>
            </p:extLst>
          </p:nvPr>
        </p:nvGraphicFramePr>
        <p:xfrm>
          <a:off x="539552" y="2564904"/>
          <a:ext cx="78488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899592" y="22768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[cm]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2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08343"/>
            <a:ext cx="4040599" cy="531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1" y="793072"/>
            <a:ext cx="352839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álný popisek 1"/>
          <p:cNvSpPr/>
          <p:nvPr/>
        </p:nvSpPr>
        <p:spPr>
          <a:xfrm>
            <a:off x="1115616" y="3645024"/>
            <a:ext cx="2592288" cy="1440160"/>
          </a:xfrm>
          <a:prstGeom prst="wedgeEllipseCallout">
            <a:avLst>
              <a:gd name="adj1" fmla="val -44751"/>
              <a:gd name="adj2" fmla="val 668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 JO HOLKA JAKO LUSK</a:t>
            </a:r>
            <a:endParaRPr lang="cs-CZ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5652120" y="2852936"/>
            <a:ext cx="1872208" cy="1224136"/>
          </a:xfrm>
          <a:prstGeom prst="wedgeEllipseCallout">
            <a:avLst>
              <a:gd name="adj1" fmla="val 50198"/>
              <a:gd name="adj2" fmla="val -450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BYCH ŘEKLA</a:t>
            </a:r>
            <a:endParaRPr lang="cs-CZ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35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4725144"/>
            <a:ext cx="7756263" cy="1054250"/>
          </a:xfrm>
        </p:spPr>
        <p:txBody>
          <a:bodyPr/>
          <a:lstStyle/>
          <a:p>
            <a:r>
              <a:rPr lang="cs-CZ" dirty="0" smtClean="0">
                <a:latin typeface="Bodoni MT Black" panose="02070A03080606020203" pitchFamily="18" charset="0"/>
              </a:rPr>
              <a:t>Hypotéza potvrzena !</a:t>
            </a:r>
            <a:endParaRPr lang="cs-CZ" dirty="0">
              <a:latin typeface="Bodoni MT Black" panose="02070A03080606020203" pitchFamily="18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104456" cy="3816424"/>
          </a:xfrm>
        </p:spPr>
      </p:pic>
    </p:spTree>
    <p:extLst>
      <p:ext uri="{BB962C8B-B14F-4D97-AF65-F5344CB8AC3E}">
        <p14:creationId xmlns:p14="http://schemas.microsoft.com/office/powerpoint/2010/main" val="13145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1988839"/>
            <a:ext cx="7745505" cy="413732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Probíhal by výzkum stejně při použití jiné rostliny?</a:t>
            </a:r>
          </a:p>
          <a:p>
            <a:r>
              <a:rPr lang="cs-CZ" dirty="0" smtClean="0"/>
              <a:t>Ovlivnilo náš výzkum sběr vzorků v zimním období? Získali bychom stejné výsledky, pokud bychom nasbírali vzorky v jiném ročním období?</a:t>
            </a:r>
          </a:p>
          <a:p>
            <a:r>
              <a:rPr lang="cs-CZ" dirty="0" smtClean="0"/>
              <a:t>Jak by se změnily výsledky výzkumu, kdybychom rostliny hrášku zaseli v místě sběru  zemědělských polí měst a vesnic?</a:t>
            </a:r>
          </a:p>
          <a:p>
            <a:r>
              <a:rPr lang="cs-CZ" dirty="0" smtClean="0"/>
              <a:t>Do jaké míry ovlivňuje vznik nového života (rostliny) atmosféra?</a:t>
            </a:r>
          </a:p>
          <a:p>
            <a:r>
              <a:rPr lang="cs-CZ" dirty="0" smtClean="0"/>
              <a:t>Byly by výsledky stejné při zkoumání většího počtu vzorků?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5</a:t>
            </a:r>
            <a:r>
              <a:rPr lang="cs-CZ" sz="3600" b="1" dirty="0" smtClean="0"/>
              <a:t>. Další otázky?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4069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1556793"/>
            <a:ext cx="7745505" cy="4968552"/>
          </a:xfrm>
        </p:spPr>
        <p:txBody>
          <a:bodyPr>
            <a:normAutofit/>
          </a:bodyPr>
          <a:lstStyle/>
          <a:p>
            <a:r>
              <a:rPr lang="cs-CZ" dirty="0"/>
              <a:t>Mapa </a:t>
            </a:r>
            <a:r>
              <a:rPr lang="cs-CZ" dirty="0" err="1" smtClean="0"/>
              <a:t>Moravskoslezkého</a:t>
            </a:r>
            <a:r>
              <a:rPr lang="cs-CZ" dirty="0" smtClean="0"/>
              <a:t> kraje</a:t>
            </a:r>
          </a:p>
          <a:p>
            <a:r>
              <a:rPr lang="cs-CZ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www.onconet.cz/index.php?pg=kraj&amp;kraj=msk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/>
              <a:t>Informace</a:t>
            </a:r>
            <a:r>
              <a:rPr lang="en-US" dirty="0" smtClean="0"/>
              <a:t> o </a:t>
            </a:r>
            <a:r>
              <a:rPr lang="en-US" dirty="0" err="1" smtClean="0"/>
              <a:t>druhu</a:t>
            </a:r>
            <a:r>
              <a:rPr lang="en-US" dirty="0" smtClean="0"/>
              <a:t> p</a:t>
            </a:r>
            <a:r>
              <a:rPr lang="cs-CZ" dirty="0" err="1" smtClean="0"/>
              <a:t>ůd</a:t>
            </a:r>
            <a:r>
              <a:rPr lang="cs-CZ" dirty="0" smtClean="0"/>
              <a:t> a kyselosti </a:t>
            </a:r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www.vitejtenazemi.cz/cenia/index.php?p=pudni_druhy_a_pudni_typy&amp;site=puda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www.keliwood.cz/aktuality/druhy-pudy-kyselost-pudy-humus-cervenec-dil-prvni</a:t>
            </a:r>
            <a:endParaRPr lang="cs-CZ" dirty="0" smtClean="0"/>
          </a:p>
          <a:p>
            <a:r>
              <a:rPr lang="cs-CZ" dirty="0" smtClean="0"/>
              <a:t>Určení vlastnosti a druhu půdy – LP, autor Radmila Poláčková</a:t>
            </a:r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www.vernier.cz/experimenty/slapanice/puda-1.pdf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/>
              <a:t>6</a:t>
            </a:r>
            <a:r>
              <a:rPr lang="cs-CZ" sz="3600" b="1" dirty="0" smtClean="0"/>
              <a:t>. Použité zdroje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2158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56263" cy="1054250"/>
          </a:xfrm>
        </p:spPr>
        <p:txBody>
          <a:bodyPr/>
          <a:lstStyle/>
          <a:p>
            <a:r>
              <a:rPr lang="cs-CZ" sz="10500" dirty="0" smtClean="0">
                <a:latin typeface="Bodoni MT Black" panose="02070A03080606020203" pitchFamily="18" charset="0"/>
              </a:rPr>
              <a:t>Děkujeme</a:t>
            </a:r>
            <a:r>
              <a:rPr lang="cs-CZ" sz="10500" dirty="0" smtClean="0"/>
              <a:t> </a:t>
            </a:r>
            <a:r>
              <a:rPr lang="cs-CZ" sz="10500" dirty="0" smtClean="0">
                <a:latin typeface="Bodoni MT Black" panose="02070A03080606020203" pitchFamily="18" charset="0"/>
              </a:rPr>
              <a:t>za</a:t>
            </a:r>
            <a:r>
              <a:rPr lang="cs-CZ" sz="10500" dirty="0" smtClean="0"/>
              <a:t> </a:t>
            </a:r>
            <a:r>
              <a:rPr lang="cs-CZ" sz="10500" dirty="0" smtClean="0">
                <a:latin typeface="Bodoni MT Black" panose="02070A03080606020203" pitchFamily="18" charset="0"/>
              </a:rPr>
              <a:t>pozornost</a:t>
            </a:r>
            <a:r>
              <a:rPr lang="cs-CZ" sz="10500" dirty="0" smtClean="0"/>
              <a:t> !</a:t>
            </a:r>
            <a:endParaRPr lang="cs-CZ" sz="10500" dirty="0"/>
          </a:p>
        </p:txBody>
      </p:sp>
    </p:spTree>
    <p:extLst>
      <p:ext uri="{BB962C8B-B14F-4D97-AF65-F5344CB8AC3E}">
        <p14:creationId xmlns:p14="http://schemas.microsoft.com/office/powerpoint/2010/main" val="32117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2204864"/>
            <a:ext cx="7745505" cy="4493021"/>
          </a:xfrm>
        </p:spPr>
        <p:txBody>
          <a:bodyPr/>
          <a:lstStyle/>
          <a:p>
            <a:r>
              <a:rPr lang="cs-CZ" u="sng" dirty="0" smtClean="0">
                <a:solidFill>
                  <a:schemeClr val="tx2"/>
                </a:solidFill>
              </a:rPr>
              <a:t>Členové týmu: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Karolína Žídková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Tereza Homolová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Lucie Svobodová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Lucie </a:t>
            </a:r>
            <a:r>
              <a:rPr lang="cs-CZ" sz="2000" dirty="0" err="1" smtClean="0">
                <a:solidFill>
                  <a:schemeClr val="tx2"/>
                </a:solidFill>
              </a:rPr>
              <a:t>Pavlorková</a:t>
            </a:r>
            <a:endParaRPr lang="cs-CZ" sz="2000" dirty="0" smtClean="0">
              <a:solidFill>
                <a:schemeClr val="tx2"/>
              </a:solidFill>
            </a:endParaRPr>
          </a:p>
          <a:p>
            <a:pPr marL="2834640" lvl="8" indent="0">
              <a:buNone/>
            </a:pPr>
            <a:endParaRPr lang="cs-CZ" u="sng" dirty="0" smtClean="0">
              <a:solidFill>
                <a:schemeClr val="tx2"/>
              </a:solidFill>
            </a:endParaRPr>
          </a:p>
          <a:p>
            <a:r>
              <a:rPr lang="cs-CZ" u="sng" dirty="0" smtClean="0">
                <a:solidFill>
                  <a:schemeClr val="tx2"/>
                </a:solidFill>
              </a:rPr>
              <a:t>Novinář: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Sára Kupcová</a:t>
            </a:r>
          </a:p>
          <a:p>
            <a:endParaRPr lang="cs-CZ" dirty="0" smtClean="0">
              <a:solidFill>
                <a:schemeClr val="tx2"/>
              </a:solidFill>
            </a:endParaRPr>
          </a:p>
          <a:p>
            <a:r>
              <a:rPr lang="cs-CZ" u="sng" dirty="0" smtClean="0">
                <a:solidFill>
                  <a:schemeClr val="tx2"/>
                </a:solidFill>
              </a:rPr>
              <a:t>Učitel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Renáta Hasalová</a:t>
            </a:r>
          </a:p>
          <a:p>
            <a:pPr marL="0" indent="0">
              <a:buNone/>
            </a:pPr>
            <a:endParaRPr lang="cs-CZ" u="sng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1. Náš Globe tým</a:t>
            </a:r>
            <a:endParaRPr lang="cs-CZ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8880"/>
            <a:ext cx="499384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92959" y="-764766"/>
            <a:ext cx="6086076" cy="8424936"/>
          </a:xfrm>
        </p:spPr>
      </p:pic>
      <p:sp>
        <p:nvSpPr>
          <p:cNvPr id="2" name="TextovéPole 1"/>
          <p:cNvSpPr txBox="1"/>
          <p:nvPr/>
        </p:nvSpPr>
        <p:spPr>
          <a:xfrm>
            <a:off x="4067944" y="40466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</a:rPr>
              <a:t>2. Náš cíl</a:t>
            </a:r>
            <a:endParaRPr lang="cs-CZ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89454" y="-861261"/>
            <a:ext cx="5965092" cy="8496943"/>
          </a:xfrm>
        </p:spPr>
      </p:pic>
    </p:spTree>
    <p:extLst>
      <p:ext uri="{BB962C8B-B14F-4D97-AF65-F5344CB8AC3E}">
        <p14:creationId xmlns:p14="http://schemas.microsoft.com/office/powerpoint/2010/main" val="39000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TEMP.ZSPIST.000\Desktop\Bez náz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50705" y="-1003465"/>
            <a:ext cx="6192688" cy="87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Výzkumná otázka</a:t>
            </a:r>
          </a:p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Je úrodnější půda ze zemědělských polí a zahrad na vesnici nebo ve městě? </a:t>
            </a: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cs-CZ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Hypotéza</a:t>
            </a:r>
          </a:p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Myslíme si, že zemědělská půda z polí a zahrad na vesnici je stále úrodnější než ve městě. </a:t>
            </a:r>
            <a:br>
              <a:rPr lang="cs-CZ" dirty="0">
                <a:solidFill>
                  <a:schemeClr val="tx2">
                    <a:lumMod val="50000"/>
                  </a:schemeClr>
                </a:solidFill>
              </a:rPr>
            </a:b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</a:rPr>
              <a:t>2. Náš cíl</a:t>
            </a:r>
            <a:endParaRPr lang="cs-CZ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Získávání vzorků půdy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Rozbor půdních vzorků (propustnost, pH, druh, bakterie)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Setí semínek hrášku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Měření výšky, počtu rostlinek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chemeClr val="tx2">
                    <a:lumMod val="50000"/>
                  </a:schemeClr>
                </a:solidFill>
              </a:rPr>
              <a:t>3. Jak jsme postupovali</a:t>
            </a:r>
            <a:endParaRPr lang="cs-CZ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2">
                    <a:lumMod val="50000"/>
                  </a:schemeClr>
                </a:solidFill>
              </a:rPr>
              <a:t>Vzorky půdy</a:t>
            </a:r>
            <a:endParaRPr lang="cs-CZ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36295" y="302831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8" y="1562959"/>
            <a:ext cx="6912767" cy="495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935467" y="321297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 flipV="1">
            <a:off x="4427983" y="3613665"/>
            <a:ext cx="295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" name="Obdélník 9"/>
          <p:cNvSpPr/>
          <p:nvPr/>
        </p:nvSpPr>
        <p:spPr>
          <a:xfrm flipH="1">
            <a:off x="5475914" y="3982998"/>
            <a:ext cx="752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x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     </a:t>
            </a:r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16499" y="403838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60231" y="398299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475500" y="385371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290769" y="518855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624133" y="46133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004048" y="38537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642394" y="39301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792435" y="3853716"/>
            <a:ext cx="15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850110" y="36042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211764" y="38729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061723" y="4299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211764" y="35823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027033" y="32910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511846" y="3200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234749" y="41676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631276" y="37826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649</TotalTime>
  <Words>611</Words>
  <Application>Microsoft Office PowerPoint</Application>
  <PresentationFormat>Předvádění na obrazovce (4:3)</PresentationFormat>
  <Paragraphs>214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Tvrdý obal</vt:lpstr>
      <vt:lpstr>MĚSTO  x VESNICE </vt:lpstr>
      <vt:lpstr>Obsah naší prezentace</vt:lpstr>
      <vt:lpstr>1. Náš Globe tým</vt:lpstr>
      <vt:lpstr>Prezentace aplikace PowerPoint</vt:lpstr>
      <vt:lpstr>Prezentace aplikace PowerPoint</vt:lpstr>
      <vt:lpstr>Prezentace aplikace PowerPoint</vt:lpstr>
      <vt:lpstr>2. Náš cíl</vt:lpstr>
      <vt:lpstr>3. Jak jsme postupovali</vt:lpstr>
      <vt:lpstr>Vzorky půdy</vt:lpstr>
      <vt:lpstr>Prezentace aplikace PowerPoint</vt:lpstr>
      <vt:lpstr>Typy půd</vt:lpstr>
      <vt:lpstr>Prezentace aplikace PowerPoint</vt:lpstr>
      <vt:lpstr>Typ půdy podle pH (%)</vt:lpstr>
      <vt:lpstr>Prezentace aplikace PowerPoint</vt:lpstr>
      <vt:lpstr>Propustnost (%)</vt:lpstr>
      <vt:lpstr>Prezentace aplikace PowerPoint</vt:lpstr>
      <vt:lpstr>4. Výsledky měření  Počet rostlinek po 3. měření</vt:lpstr>
      <vt:lpstr>Prezentace aplikace PowerPoint</vt:lpstr>
      <vt:lpstr>Počet rostlinek po 7. měření</vt:lpstr>
      <vt:lpstr>Prezentace aplikace PowerPoint</vt:lpstr>
      <vt:lpstr>Prezentace aplikace PowerPoint</vt:lpstr>
      <vt:lpstr>Počet rostlinek po 10.měření</vt:lpstr>
      <vt:lpstr>  Růst rostlinek (Závislost výšky rostliny na počtu týdnů) </vt:lpstr>
      <vt:lpstr>Prezentace aplikace PowerPoint</vt:lpstr>
      <vt:lpstr>Hypotéza potvrzena !</vt:lpstr>
      <vt:lpstr>5. Další otázky?</vt:lpstr>
      <vt:lpstr>6. Použité zdroje</vt:lpstr>
      <vt:lpstr>Děkujeme za pozornost !</vt:lpstr>
    </vt:vector>
  </TitlesOfParts>
  <Company>SKOLA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MĚSTO VS VESNICE</dc:title>
  <dc:creator>Sára Kupcová</dc:creator>
  <cp:lastModifiedBy>kantor</cp:lastModifiedBy>
  <cp:revision>72</cp:revision>
  <dcterms:created xsi:type="dcterms:W3CDTF">2017-05-04T09:49:49Z</dcterms:created>
  <dcterms:modified xsi:type="dcterms:W3CDTF">2017-05-09T19:58:42Z</dcterms:modified>
</cp:coreProperties>
</file>